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jpg" ContentType="image/jpg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</p:sldIdLst>
  <p:sldSz cx="12192000" cy="6858000"/>
  <p:notesSz cx="12192000" cy="6858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Relationship Id="rId13" Type="http://schemas.openxmlformats.org/officeDocument/2006/relationships/slide" Target="slides/slide8.xml"/><Relationship Id="rId14" Type="http://schemas.openxmlformats.org/officeDocument/2006/relationships/slide" Target="slides/slide9.xml"/><Relationship Id="rId15" Type="http://schemas.openxmlformats.org/officeDocument/2006/relationships/slide" Target="slides/slide10.xml"/><Relationship Id="rId16" Type="http://schemas.openxmlformats.org/officeDocument/2006/relationships/slide" Target="slides/slide11.xml"/><Relationship Id="rId17" Type="http://schemas.openxmlformats.org/officeDocument/2006/relationships/slide" Target="slides/slide12.xml"/><Relationship Id="rId18" Type="http://schemas.openxmlformats.org/officeDocument/2006/relationships/slide" Target="slides/slide13.xml"/><Relationship Id="rId19" Type="http://schemas.openxmlformats.org/officeDocument/2006/relationships/slide" Target="slides/slide14.xml"/><Relationship Id="rId20" Type="http://schemas.openxmlformats.org/officeDocument/2006/relationships/slide" Target="slides/slide15.xml"/><Relationship Id="rId21" Type="http://schemas.openxmlformats.org/officeDocument/2006/relationships/slide" Target="slides/slide16.xml"/><Relationship Id="rId22" Type="http://schemas.openxmlformats.org/officeDocument/2006/relationships/slide" Target="slides/slide17.xml"/><Relationship Id="rId23" Type="http://schemas.openxmlformats.org/officeDocument/2006/relationships/slide" Target="slides/slide18.xml"/><Relationship Id="rId24" Type="http://schemas.openxmlformats.org/officeDocument/2006/relationships/slide" Target="slides/slide19.xml"/><Relationship Id="rId25" Type="http://schemas.openxmlformats.org/officeDocument/2006/relationships/slide" Target="slides/slide20.xml"/></Relationships>
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g"/></Relationships>
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4376" y="3410204"/>
            <a:ext cx="11063247" cy="171322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6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54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800" b="0" i="1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54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 showMasterSp="0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0"/>
            <a:ext cx="12191998" cy="685799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54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jpg"/></Relationships>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0"/>
            <a:ext cx="12191998" cy="6857999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48487" y="407923"/>
            <a:ext cx="2697480" cy="8483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54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872139" y="1728723"/>
            <a:ext cx="10447720" cy="218059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800" b="0" i="1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877824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3.jpg"/></Relationships>
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
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
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
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
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
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jpg"/></Relationships>
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
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1.jpg"/></Relationships>
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
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
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
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12191998" cy="685799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747869" y="5241036"/>
            <a:ext cx="8453755" cy="69596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4400"/>
              <a:t>A </a:t>
            </a:r>
            <a:r>
              <a:rPr dirty="0" sz="4400" spc="-5"/>
              <a:t>Missions Existence </a:t>
            </a:r>
            <a:r>
              <a:rPr dirty="0" sz="4400"/>
              <a:t>/ </a:t>
            </a:r>
            <a:r>
              <a:rPr dirty="0" sz="4400" spc="-5"/>
              <a:t>Acts</a:t>
            </a:r>
            <a:r>
              <a:rPr dirty="0" sz="4400" spc="-65"/>
              <a:t> </a:t>
            </a:r>
            <a:r>
              <a:rPr dirty="0" sz="4400" spc="-5"/>
              <a:t>14:21-28</a:t>
            </a:r>
            <a:endParaRPr sz="440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38948" y="3410204"/>
            <a:ext cx="10949305" cy="2386965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6600"/>
              <a:t>Key </a:t>
            </a:r>
            <a:r>
              <a:rPr dirty="0" sz="6600" spc="-5"/>
              <a:t>Point</a:t>
            </a:r>
            <a:r>
              <a:rPr dirty="0" sz="6600" spc="-35"/>
              <a:t> </a:t>
            </a:r>
            <a:r>
              <a:rPr dirty="0" sz="6600"/>
              <a:t>#4</a:t>
            </a:r>
            <a:endParaRPr sz="6600"/>
          </a:p>
          <a:p>
            <a:pPr marL="12700" marR="5080">
              <a:lnSpc>
                <a:spcPct val="100499"/>
              </a:lnSpc>
              <a:spcBef>
                <a:spcPts val="60"/>
              </a:spcBef>
            </a:pPr>
            <a:r>
              <a:rPr dirty="0" sz="4400" spc="-5"/>
              <a:t>We exist to </a:t>
            </a:r>
            <a:r>
              <a:rPr dirty="0" sz="4400" spc="-10"/>
              <a:t>stabilize </a:t>
            </a:r>
            <a:r>
              <a:rPr dirty="0" sz="4400" spc="-5"/>
              <a:t>the weak, incite their faith  </a:t>
            </a:r>
            <a:r>
              <a:rPr dirty="0" sz="4400"/>
              <a:t>and </a:t>
            </a:r>
            <a:r>
              <a:rPr dirty="0" sz="4400" spc="-5"/>
              <a:t>prepare them for</a:t>
            </a:r>
            <a:r>
              <a:rPr dirty="0" sz="4400" spc="5"/>
              <a:t> </a:t>
            </a:r>
            <a:r>
              <a:rPr dirty="0" sz="4400" spc="-5"/>
              <a:t>trial.</a:t>
            </a:r>
            <a:endParaRPr sz="440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body" idx="1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322580">
              <a:lnSpc>
                <a:spcPct val="100000"/>
              </a:lnSpc>
              <a:spcBef>
                <a:spcPts val="100"/>
              </a:spcBef>
            </a:pPr>
            <a:r>
              <a:rPr dirty="0"/>
              <a:t>23 And </a:t>
            </a:r>
            <a:r>
              <a:rPr dirty="0" spc="-5"/>
              <a:t>when they had ordained them</a:t>
            </a:r>
            <a:r>
              <a:rPr dirty="0" spc="25"/>
              <a:t> </a:t>
            </a:r>
            <a:r>
              <a:rPr dirty="0" spc="-5"/>
              <a:t>elders…</a:t>
            </a:r>
          </a:p>
          <a:p>
            <a:pPr marL="309880">
              <a:lnSpc>
                <a:spcPct val="100000"/>
              </a:lnSpc>
              <a:spcBef>
                <a:spcPts val="50"/>
              </a:spcBef>
            </a:pPr>
            <a:endParaRPr sz="2900">
              <a:latin typeface="Times New Roman"/>
              <a:cs typeface="Times New Roman"/>
            </a:endParaRPr>
          </a:p>
          <a:p>
            <a:pPr marL="322580" marR="5080">
              <a:lnSpc>
                <a:spcPct val="101400"/>
              </a:lnSpc>
            </a:pPr>
            <a:r>
              <a:rPr dirty="0" spc="160"/>
              <a:t>- </a:t>
            </a:r>
            <a:r>
              <a:rPr dirty="0" spc="-20"/>
              <a:t>Are </a:t>
            </a:r>
            <a:r>
              <a:rPr dirty="0" spc="-135"/>
              <a:t>we </a:t>
            </a:r>
            <a:r>
              <a:rPr dirty="0" spc="-100"/>
              <a:t>working </a:t>
            </a:r>
            <a:r>
              <a:rPr dirty="0" spc="-120"/>
              <a:t>to </a:t>
            </a:r>
            <a:r>
              <a:rPr dirty="0" spc="-30"/>
              <a:t>establish </a:t>
            </a:r>
            <a:r>
              <a:rPr dirty="0" spc="-40"/>
              <a:t>ministers </a:t>
            </a:r>
            <a:r>
              <a:rPr dirty="0" spc="-95"/>
              <a:t>that </a:t>
            </a:r>
            <a:r>
              <a:rPr dirty="0" spc="5"/>
              <a:t>can </a:t>
            </a:r>
            <a:r>
              <a:rPr dirty="0" spc="-60"/>
              <a:t>take </a:t>
            </a:r>
            <a:r>
              <a:rPr dirty="0" spc="-85"/>
              <a:t>our </a:t>
            </a:r>
            <a:r>
              <a:rPr dirty="0" spc="-10"/>
              <a:t>place </a:t>
            </a:r>
            <a:r>
              <a:rPr dirty="0" spc="-80"/>
              <a:t>or </a:t>
            </a:r>
            <a:r>
              <a:rPr dirty="0" spc="-60"/>
              <a:t>fulfill </a:t>
            </a:r>
            <a:r>
              <a:rPr dirty="0" spc="-5"/>
              <a:t>a  </a:t>
            </a:r>
            <a:r>
              <a:rPr dirty="0" spc="-40" i="1"/>
              <a:t>leadership</a:t>
            </a:r>
            <a:r>
              <a:rPr dirty="0" spc="25" i="1"/>
              <a:t> </a:t>
            </a:r>
            <a:r>
              <a:rPr dirty="0" spc="-35" i="1"/>
              <a:t>calling?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448487" y="407923"/>
            <a:ext cx="3375660" cy="84836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5.</a:t>
            </a:r>
            <a:r>
              <a:rPr dirty="0" spc="-75"/>
              <a:t> </a:t>
            </a:r>
            <a:r>
              <a:rPr dirty="0" spc="-5"/>
              <a:t>Ordained</a:t>
            </a:r>
          </a:p>
        </p:txBody>
      </p:sp>
      <p:sp>
        <p:nvSpPr>
          <p:cNvPr id="4" name="object 4"/>
          <p:cNvSpPr/>
          <p:nvPr/>
        </p:nvSpPr>
        <p:spPr>
          <a:xfrm>
            <a:off x="461187" y="1194219"/>
            <a:ext cx="3352800" cy="88900"/>
          </a:xfrm>
          <a:custGeom>
            <a:avLst/>
            <a:gdLst/>
            <a:ahLst/>
            <a:cxnLst/>
            <a:rect l="l" t="t" r="r" b="b"/>
            <a:pathLst>
              <a:path w="3352800" h="88900">
                <a:moveTo>
                  <a:pt x="0" y="0"/>
                </a:moveTo>
                <a:lnTo>
                  <a:pt x="3352799" y="0"/>
                </a:lnTo>
                <a:lnTo>
                  <a:pt x="3352799" y="88900"/>
                </a:lnTo>
                <a:lnTo>
                  <a:pt x="0" y="8890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38948" y="3410204"/>
            <a:ext cx="7359015" cy="2386965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6600"/>
              <a:t>Key </a:t>
            </a:r>
            <a:r>
              <a:rPr dirty="0" sz="6600" spc="-5"/>
              <a:t>Point</a:t>
            </a:r>
            <a:r>
              <a:rPr dirty="0" sz="6600" spc="-40"/>
              <a:t> </a:t>
            </a:r>
            <a:r>
              <a:rPr dirty="0" sz="6600"/>
              <a:t>#5</a:t>
            </a:r>
            <a:endParaRPr sz="6600"/>
          </a:p>
          <a:p>
            <a:pPr marL="12700" marR="5080">
              <a:lnSpc>
                <a:spcPct val="100499"/>
              </a:lnSpc>
              <a:spcBef>
                <a:spcPts val="60"/>
              </a:spcBef>
            </a:pPr>
            <a:r>
              <a:rPr dirty="0" sz="4400" spc="-5"/>
              <a:t>We exist to </a:t>
            </a:r>
            <a:r>
              <a:rPr dirty="0" sz="4400" spc="-10"/>
              <a:t>commission leaders  </a:t>
            </a:r>
            <a:r>
              <a:rPr dirty="0" sz="4400" spc="-5"/>
              <a:t>to </a:t>
            </a:r>
            <a:r>
              <a:rPr dirty="0" sz="4400" spc="-10"/>
              <a:t>fulfill </a:t>
            </a:r>
            <a:r>
              <a:rPr dirty="0" sz="4400"/>
              <a:t>the</a:t>
            </a:r>
            <a:r>
              <a:rPr dirty="0" sz="4400" spc="10"/>
              <a:t> </a:t>
            </a:r>
            <a:r>
              <a:rPr dirty="0" sz="4400" spc="-5"/>
              <a:t>call.</a:t>
            </a:r>
            <a:endParaRPr sz="440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182085" y="2883915"/>
            <a:ext cx="10138410" cy="2585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just" marL="12700">
              <a:lnSpc>
                <a:spcPct val="100000"/>
              </a:lnSpc>
              <a:spcBef>
                <a:spcPts val="100"/>
              </a:spcBef>
            </a:pPr>
            <a:r>
              <a:rPr dirty="0" sz="2800" spc="-5" i="1">
                <a:solidFill>
                  <a:srgbClr val="FFFFFF"/>
                </a:solidFill>
                <a:latin typeface="Calibri"/>
                <a:cs typeface="Calibri"/>
              </a:rPr>
              <a:t>…and had prayed with</a:t>
            </a:r>
            <a:r>
              <a:rPr dirty="0" sz="2800" spc="15" i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2800" spc="-5" i="1">
                <a:solidFill>
                  <a:srgbClr val="FFFFFF"/>
                </a:solidFill>
                <a:latin typeface="Calibri"/>
                <a:cs typeface="Calibri"/>
              </a:rPr>
              <a:t>fasting</a:t>
            </a:r>
            <a:endParaRPr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2850">
              <a:latin typeface="Times New Roman"/>
              <a:cs typeface="Times New Roman"/>
            </a:endParaRPr>
          </a:p>
          <a:p>
            <a:pPr algn="just" marL="12700" marR="5080">
              <a:lnSpc>
                <a:spcPct val="100200"/>
              </a:lnSpc>
            </a:pPr>
            <a:r>
              <a:rPr dirty="0" sz="2800" i="1">
                <a:solidFill>
                  <a:srgbClr val="FFFFFF"/>
                </a:solidFill>
                <a:latin typeface="Calibri"/>
                <a:cs typeface="Calibri"/>
              </a:rPr>
              <a:t>Act 13:2 As </a:t>
            </a:r>
            <a:r>
              <a:rPr dirty="0" sz="2800" spc="-5" i="1">
                <a:solidFill>
                  <a:srgbClr val="FFFFFF"/>
                </a:solidFill>
                <a:latin typeface="Calibri"/>
                <a:cs typeface="Calibri"/>
              </a:rPr>
              <a:t>they ministered to the Lord, and fasted, the Holy Ghost  </a:t>
            </a:r>
            <a:r>
              <a:rPr dirty="0" sz="2800" spc="-5" i="1">
                <a:solidFill>
                  <a:srgbClr val="FFFFFF"/>
                </a:solidFill>
                <a:latin typeface="Calibri"/>
                <a:cs typeface="Calibri"/>
              </a:rPr>
              <a:t>said, Separate me Barnabas and Saul for the work whereunto </a:t>
            </a:r>
            <a:r>
              <a:rPr dirty="0" sz="2800" i="1">
                <a:solidFill>
                  <a:srgbClr val="FFFFFF"/>
                </a:solidFill>
                <a:latin typeface="Calibri"/>
                <a:cs typeface="Calibri"/>
              </a:rPr>
              <a:t>I </a:t>
            </a:r>
            <a:r>
              <a:rPr dirty="0" sz="2800" spc="-5" i="1">
                <a:solidFill>
                  <a:srgbClr val="FFFFFF"/>
                </a:solidFill>
                <a:latin typeface="Calibri"/>
                <a:cs typeface="Calibri"/>
              </a:rPr>
              <a:t>have  called them. </a:t>
            </a:r>
            <a:r>
              <a:rPr dirty="0" sz="2800" i="1">
                <a:solidFill>
                  <a:srgbClr val="FFFFFF"/>
                </a:solidFill>
                <a:latin typeface="Calibri"/>
                <a:cs typeface="Calibri"/>
              </a:rPr>
              <a:t>3 And </a:t>
            </a:r>
            <a:r>
              <a:rPr dirty="0" sz="2800" spc="-5" i="1">
                <a:solidFill>
                  <a:srgbClr val="FFFFFF"/>
                </a:solidFill>
                <a:latin typeface="Calibri"/>
                <a:cs typeface="Calibri"/>
              </a:rPr>
              <a:t>when they had fasted and prayed, and laid [their]  hands </a:t>
            </a:r>
            <a:r>
              <a:rPr dirty="0" sz="2800" i="1">
                <a:solidFill>
                  <a:srgbClr val="FFFFFF"/>
                </a:solidFill>
                <a:latin typeface="Calibri"/>
                <a:cs typeface="Calibri"/>
              </a:rPr>
              <a:t>on </a:t>
            </a:r>
            <a:r>
              <a:rPr dirty="0" sz="2800" spc="-5" i="1">
                <a:solidFill>
                  <a:srgbClr val="FFFFFF"/>
                </a:solidFill>
                <a:latin typeface="Calibri"/>
                <a:cs typeface="Calibri"/>
              </a:rPr>
              <a:t>them, they sent [them]</a:t>
            </a:r>
            <a:r>
              <a:rPr dirty="0" sz="2800" spc="25" i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2800" spc="-5" i="1">
                <a:solidFill>
                  <a:srgbClr val="FFFFFF"/>
                </a:solidFill>
                <a:latin typeface="Calibri"/>
                <a:cs typeface="Calibri"/>
              </a:rPr>
              <a:t>away.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6.</a:t>
            </a:r>
            <a:r>
              <a:rPr dirty="0" spc="-75"/>
              <a:t> </a:t>
            </a:r>
            <a:r>
              <a:rPr dirty="0" spc="-5"/>
              <a:t>Prayed</a:t>
            </a:r>
          </a:p>
        </p:txBody>
      </p:sp>
      <p:sp>
        <p:nvSpPr>
          <p:cNvPr id="4" name="object 4"/>
          <p:cNvSpPr/>
          <p:nvPr/>
        </p:nvSpPr>
        <p:spPr>
          <a:xfrm>
            <a:off x="461187" y="1194219"/>
            <a:ext cx="2667000" cy="88900"/>
          </a:xfrm>
          <a:custGeom>
            <a:avLst/>
            <a:gdLst/>
            <a:ahLst/>
            <a:cxnLst/>
            <a:rect l="l" t="t" r="r" b="b"/>
            <a:pathLst>
              <a:path w="2667000" h="88900">
                <a:moveTo>
                  <a:pt x="0" y="88900"/>
                </a:moveTo>
                <a:lnTo>
                  <a:pt x="2667000" y="88900"/>
                </a:lnTo>
                <a:lnTo>
                  <a:pt x="2667000" y="0"/>
                </a:lnTo>
                <a:lnTo>
                  <a:pt x="0" y="0"/>
                </a:lnTo>
                <a:lnTo>
                  <a:pt x="0" y="8890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/>
          <p:nvPr/>
        </p:nvSpPr>
        <p:spPr>
          <a:xfrm>
            <a:off x="461187" y="2007019"/>
            <a:ext cx="3200400" cy="88900"/>
          </a:xfrm>
          <a:custGeom>
            <a:avLst/>
            <a:gdLst/>
            <a:ahLst/>
            <a:cxnLst/>
            <a:rect l="l" t="t" r="r" b="b"/>
            <a:pathLst>
              <a:path w="3200400" h="88900">
                <a:moveTo>
                  <a:pt x="0" y="0"/>
                </a:moveTo>
                <a:lnTo>
                  <a:pt x="3200399" y="0"/>
                </a:lnTo>
                <a:lnTo>
                  <a:pt x="3200399" y="88900"/>
                </a:lnTo>
                <a:lnTo>
                  <a:pt x="0" y="8890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 txBox="1"/>
          <p:nvPr/>
        </p:nvSpPr>
        <p:spPr>
          <a:xfrm>
            <a:off x="448487" y="1218691"/>
            <a:ext cx="3225800" cy="8483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5400" b="1">
                <a:solidFill>
                  <a:srgbClr val="FFFFFF"/>
                </a:solidFill>
                <a:latin typeface="Calibri"/>
                <a:cs typeface="Calibri"/>
              </a:rPr>
              <a:t>7. &amp;</a:t>
            </a:r>
            <a:r>
              <a:rPr dirty="0" sz="5400" spc="-100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5400" spc="-5" b="1">
                <a:solidFill>
                  <a:srgbClr val="FFFFFF"/>
                </a:solidFill>
                <a:latin typeface="Calibri"/>
                <a:cs typeface="Calibri"/>
              </a:rPr>
              <a:t>Fasted</a:t>
            </a:r>
            <a:endParaRPr sz="54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182085" y="2510028"/>
            <a:ext cx="10137775" cy="998219"/>
          </a:xfrm>
          <a:prstGeom prst="rect">
            <a:avLst/>
          </a:prstGeom>
        </p:spPr>
        <p:txBody>
          <a:bodyPr wrap="square" lIns="0" tIns="30480" rIns="0" bIns="0" rtlCol="0" vert="horz">
            <a:spAutoFit/>
          </a:bodyPr>
          <a:lstStyle/>
          <a:p>
            <a:pPr marL="12700" marR="5080">
              <a:lnSpc>
                <a:spcPts val="3820"/>
              </a:lnSpc>
              <a:spcBef>
                <a:spcPts val="240"/>
              </a:spcBef>
            </a:pPr>
            <a:r>
              <a:rPr dirty="0" sz="3200" spc="-5" i="1">
                <a:solidFill>
                  <a:srgbClr val="FFFFFF"/>
                </a:solidFill>
                <a:latin typeface="Calibri"/>
                <a:cs typeface="Calibri"/>
              </a:rPr>
              <a:t>“Prayer </a:t>
            </a:r>
            <a:r>
              <a:rPr dirty="0" sz="3200" i="1">
                <a:solidFill>
                  <a:srgbClr val="FFFFFF"/>
                </a:solidFill>
                <a:latin typeface="Calibri"/>
                <a:cs typeface="Calibri"/>
              </a:rPr>
              <a:t>– </a:t>
            </a:r>
            <a:r>
              <a:rPr dirty="0" sz="3200" spc="-5" i="1">
                <a:solidFill>
                  <a:srgbClr val="FFFFFF"/>
                </a:solidFill>
                <a:latin typeface="Calibri"/>
                <a:cs typeface="Calibri"/>
              </a:rPr>
              <a:t>secret, fervent, believing </a:t>
            </a:r>
            <a:r>
              <a:rPr dirty="0" sz="3200" i="1">
                <a:solidFill>
                  <a:srgbClr val="FFFFFF"/>
                </a:solidFill>
                <a:latin typeface="Calibri"/>
                <a:cs typeface="Calibri"/>
              </a:rPr>
              <a:t>prayers – </a:t>
            </a:r>
            <a:r>
              <a:rPr dirty="0" sz="3200" spc="-5" i="1">
                <a:solidFill>
                  <a:srgbClr val="FFFFFF"/>
                </a:solidFill>
                <a:latin typeface="Calibri"/>
                <a:cs typeface="Calibri"/>
              </a:rPr>
              <a:t>lies </a:t>
            </a:r>
            <a:r>
              <a:rPr dirty="0" sz="3200" i="1">
                <a:solidFill>
                  <a:srgbClr val="FFFFFF"/>
                </a:solidFill>
                <a:latin typeface="Calibri"/>
                <a:cs typeface="Calibri"/>
              </a:rPr>
              <a:t>at the </a:t>
            </a:r>
            <a:r>
              <a:rPr dirty="0" sz="3200" spc="-5" i="1">
                <a:solidFill>
                  <a:srgbClr val="FFFFFF"/>
                </a:solidFill>
                <a:latin typeface="Calibri"/>
                <a:cs typeface="Calibri"/>
              </a:rPr>
              <a:t>root  </a:t>
            </a:r>
            <a:r>
              <a:rPr dirty="0" sz="3200" spc="-5" i="1">
                <a:solidFill>
                  <a:srgbClr val="FFFFFF"/>
                </a:solidFill>
                <a:latin typeface="Calibri"/>
                <a:cs typeface="Calibri"/>
              </a:rPr>
              <a:t>of </a:t>
            </a:r>
            <a:r>
              <a:rPr dirty="0" sz="3200" i="1">
                <a:solidFill>
                  <a:srgbClr val="FFFFFF"/>
                </a:solidFill>
                <a:latin typeface="Calibri"/>
                <a:cs typeface="Calibri"/>
              </a:rPr>
              <a:t>all </a:t>
            </a:r>
            <a:r>
              <a:rPr dirty="0" sz="3200" spc="-5" i="1">
                <a:solidFill>
                  <a:srgbClr val="FFFFFF"/>
                </a:solidFill>
                <a:latin typeface="Calibri"/>
                <a:cs typeface="Calibri"/>
              </a:rPr>
              <a:t>personal</a:t>
            </a:r>
            <a:r>
              <a:rPr dirty="0" sz="3200" spc="5" i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3200" spc="-5" i="1">
                <a:solidFill>
                  <a:srgbClr val="FFFFFF"/>
                </a:solidFill>
                <a:latin typeface="Calibri"/>
                <a:cs typeface="Calibri"/>
              </a:rPr>
              <a:t>godliness”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8263921" y="3985260"/>
            <a:ext cx="3056255" cy="1007110"/>
          </a:xfrm>
          <a:prstGeom prst="rect">
            <a:avLst/>
          </a:prstGeom>
        </p:spPr>
        <p:txBody>
          <a:bodyPr wrap="square" lIns="0" tIns="6350" rIns="0" bIns="0" rtlCol="0" vert="horz">
            <a:spAutoFit/>
          </a:bodyPr>
          <a:lstStyle/>
          <a:p>
            <a:pPr marL="12700" marR="5080" indent="758825">
              <a:lnSpc>
                <a:spcPct val="101200"/>
              </a:lnSpc>
              <a:spcBef>
                <a:spcPts val="50"/>
              </a:spcBef>
            </a:pPr>
            <a:r>
              <a:rPr dirty="0" sz="3200" spc="-80" i="1">
                <a:solidFill>
                  <a:srgbClr val="FFFFFF"/>
                </a:solidFill>
                <a:latin typeface="Calibri"/>
                <a:cs typeface="Calibri"/>
              </a:rPr>
              <a:t>William </a:t>
            </a:r>
            <a:r>
              <a:rPr dirty="0" sz="3200" spc="55" i="1">
                <a:solidFill>
                  <a:srgbClr val="FFFFFF"/>
                </a:solidFill>
                <a:latin typeface="Calibri"/>
                <a:cs typeface="Calibri"/>
              </a:rPr>
              <a:t>Carey  </a:t>
            </a:r>
            <a:r>
              <a:rPr dirty="0" sz="3200" spc="-45" i="1">
                <a:solidFill>
                  <a:srgbClr val="FFFFFF"/>
                </a:solidFill>
                <a:latin typeface="Calibri"/>
                <a:cs typeface="Calibri"/>
              </a:rPr>
              <a:t>Missionary </a:t>
            </a:r>
            <a:r>
              <a:rPr dirty="0" sz="3200" spc="-130" i="1">
                <a:solidFill>
                  <a:srgbClr val="FFFFFF"/>
                </a:solidFill>
                <a:latin typeface="Calibri"/>
                <a:cs typeface="Calibri"/>
              </a:rPr>
              <a:t>to</a:t>
            </a:r>
            <a:r>
              <a:rPr dirty="0" sz="3200" spc="25" i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3200" spc="-65" i="1">
                <a:solidFill>
                  <a:srgbClr val="FFFFFF"/>
                </a:solidFill>
                <a:latin typeface="Calibri"/>
                <a:cs typeface="Calibri"/>
              </a:rPr>
              <a:t>India</a:t>
            </a:r>
            <a:endParaRPr sz="3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38948" y="3410204"/>
            <a:ext cx="10199370" cy="2386965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6600"/>
              <a:t>Key </a:t>
            </a:r>
            <a:r>
              <a:rPr dirty="0" sz="6600" spc="-5"/>
              <a:t>Point</a:t>
            </a:r>
            <a:r>
              <a:rPr dirty="0" sz="6600" spc="-35"/>
              <a:t> </a:t>
            </a:r>
            <a:r>
              <a:rPr dirty="0" sz="6600"/>
              <a:t>#6/7</a:t>
            </a:r>
            <a:endParaRPr sz="6600"/>
          </a:p>
          <a:p>
            <a:pPr marL="12700" marR="5080">
              <a:lnSpc>
                <a:spcPct val="100499"/>
              </a:lnSpc>
              <a:spcBef>
                <a:spcPts val="60"/>
              </a:spcBef>
            </a:pPr>
            <a:r>
              <a:rPr dirty="0" sz="4400" spc="-5"/>
              <a:t>We exist to exist to commune with God </a:t>
            </a:r>
            <a:r>
              <a:rPr dirty="0" sz="4400"/>
              <a:t>and  </a:t>
            </a:r>
            <a:r>
              <a:rPr dirty="0" sz="4400" spc="-5"/>
              <a:t>beckon his</a:t>
            </a:r>
            <a:r>
              <a:rPr dirty="0" sz="4400"/>
              <a:t> </a:t>
            </a:r>
            <a:r>
              <a:rPr dirty="0" sz="4400" spc="-5"/>
              <a:t>grace.</a:t>
            </a:r>
            <a:endParaRPr sz="440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182085" y="1780539"/>
            <a:ext cx="10138410" cy="218059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800" spc="-5" i="1">
                <a:solidFill>
                  <a:srgbClr val="FFFFFF"/>
                </a:solidFill>
                <a:latin typeface="Calibri"/>
                <a:cs typeface="Calibri"/>
              </a:rPr>
              <a:t>…they commended them to the Lord, </a:t>
            </a:r>
            <a:r>
              <a:rPr dirty="0" sz="2800" i="1">
                <a:solidFill>
                  <a:srgbClr val="FFFFFF"/>
                </a:solidFill>
                <a:latin typeface="Calibri"/>
                <a:cs typeface="Calibri"/>
              </a:rPr>
              <a:t>on </a:t>
            </a:r>
            <a:r>
              <a:rPr dirty="0" sz="2800" spc="-5" i="1">
                <a:solidFill>
                  <a:srgbClr val="FFFFFF"/>
                </a:solidFill>
                <a:latin typeface="Calibri"/>
                <a:cs typeface="Calibri"/>
              </a:rPr>
              <a:t>whom they</a:t>
            </a:r>
            <a:r>
              <a:rPr dirty="0" sz="2800" spc="40" i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2800" spc="-5" i="1">
                <a:solidFill>
                  <a:srgbClr val="FFFFFF"/>
                </a:solidFill>
                <a:latin typeface="Calibri"/>
                <a:cs typeface="Calibri"/>
              </a:rPr>
              <a:t>believed.</a:t>
            </a:r>
            <a:endParaRPr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2950">
              <a:latin typeface="Times New Roman"/>
              <a:cs typeface="Times New Roman"/>
            </a:endParaRPr>
          </a:p>
          <a:p>
            <a:pPr marL="469900" marR="5080" indent="-457200">
              <a:lnSpc>
                <a:spcPct val="100699"/>
              </a:lnSpc>
              <a:buChar char="-"/>
              <a:tabLst>
                <a:tab pos="469265" algn="l"/>
                <a:tab pos="469900" algn="l"/>
              </a:tabLst>
            </a:pPr>
            <a:r>
              <a:rPr dirty="0" sz="2800" spc="80">
                <a:solidFill>
                  <a:srgbClr val="FFFFFF"/>
                </a:solidFill>
                <a:latin typeface="Arial Narrow"/>
                <a:cs typeface="Arial Narrow"/>
              </a:rPr>
              <a:t>They </a:t>
            </a:r>
            <a:r>
              <a:rPr dirty="0" sz="2800" spc="95">
                <a:solidFill>
                  <a:srgbClr val="FFFFFF"/>
                </a:solidFill>
                <a:latin typeface="Arial Narrow"/>
                <a:cs typeface="Arial Narrow"/>
              </a:rPr>
              <a:t>knew </a:t>
            </a:r>
            <a:r>
              <a:rPr dirty="0" sz="2800" spc="105">
                <a:solidFill>
                  <a:srgbClr val="FFFFFF"/>
                </a:solidFill>
                <a:latin typeface="Arial Narrow"/>
                <a:cs typeface="Arial Narrow"/>
              </a:rPr>
              <a:t>that </a:t>
            </a:r>
            <a:r>
              <a:rPr dirty="0" sz="2800" spc="85">
                <a:solidFill>
                  <a:srgbClr val="FFFFFF"/>
                </a:solidFill>
                <a:latin typeface="Arial Narrow"/>
                <a:cs typeface="Arial Narrow"/>
              </a:rPr>
              <a:t>they </a:t>
            </a:r>
            <a:r>
              <a:rPr dirty="0" sz="2800" spc="90">
                <a:solidFill>
                  <a:srgbClr val="FFFFFF"/>
                </a:solidFill>
                <a:latin typeface="Arial Narrow"/>
                <a:cs typeface="Arial Narrow"/>
              </a:rPr>
              <a:t>had </a:t>
            </a:r>
            <a:r>
              <a:rPr dirty="0" sz="2800" spc="110">
                <a:solidFill>
                  <a:srgbClr val="FFFFFF"/>
                </a:solidFill>
                <a:latin typeface="Arial Narrow"/>
                <a:cs typeface="Arial Narrow"/>
              </a:rPr>
              <a:t>to </a:t>
            </a:r>
            <a:r>
              <a:rPr dirty="0" sz="2800" spc="105">
                <a:solidFill>
                  <a:srgbClr val="FFFFFF"/>
                </a:solidFill>
                <a:latin typeface="Arial Narrow"/>
                <a:cs typeface="Arial Narrow"/>
              </a:rPr>
              <a:t>turn </a:t>
            </a:r>
            <a:r>
              <a:rPr dirty="0" sz="2800" spc="70">
                <a:solidFill>
                  <a:srgbClr val="FFFFFF"/>
                </a:solidFill>
                <a:latin typeface="Arial Narrow"/>
                <a:cs typeface="Arial Narrow"/>
              </a:rPr>
              <a:t>over </a:t>
            </a:r>
            <a:r>
              <a:rPr dirty="0" sz="2800" spc="90">
                <a:solidFill>
                  <a:srgbClr val="FFFFFF"/>
                </a:solidFill>
                <a:latin typeface="Arial Narrow"/>
                <a:cs typeface="Arial Narrow"/>
              </a:rPr>
              <a:t>the </a:t>
            </a:r>
            <a:r>
              <a:rPr dirty="0" sz="2800" spc="110">
                <a:solidFill>
                  <a:srgbClr val="FFFFFF"/>
                </a:solidFill>
                <a:latin typeface="Arial Narrow"/>
                <a:cs typeface="Arial Narrow"/>
              </a:rPr>
              <a:t>work </a:t>
            </a:r>
            <a:r>
              <a:rPr dirty="0" sz="2800" spc="130">
                <a:solidFill>
                  <a:srgbClr val="FFFFFF"/>
                </a:solidFill>
                <a:latin typeface="Arial Narrow"/>
                <a:cs typeface="Arial Narrow"/>
              </a:rPr>
              <a:t>of </a:t>
            </a:r>
            <a:r>
              <a:rPr dirty="0" sz="2800" spc="80">
                <a:solidFill>
                  <a:srgbClr val="FFFFFF"/>
                </a:solidFill>
                <a:latin typeface="Arial Narrow"/>
                <a:cs typeface="Arial Narrow"/>
              </a:rPr>
              <a:t>their </a:t>
            </a:r>
            <a:r>
              <a:rPr dirty="0" sz="2800" spc="85">
                <a:solidFill>
                  <a:srgbClr val="FFFFFF"/>
                </a:solidFill>
                <a:latin typeface="Arial Narrow"/>
                <a:cs typeface="Arial Narrow"/>
              </a:rPr>
              <a:t>labor </a:t>
            </a:r>
            <a:r>
              <a:rPr dirty="0" sz="2800" spc="110">
                <a:solidFill>
                  <a:srgbClr val="FFFFFF"/>
                </a:solidFill>
                <a:latin typeface="Arial Narrow"/>
                <a:cs typeface="Arial Narrow"/>
              </a:rPr>
              <a:t>to </a:t>
            </a:r>
            <a:r>
              <a:rPr dirty="0" sz="2800" spc="90">
                <a:solidFill>
                  <a:srgbClr val="FFFFFF"/>
                </a:solidFill>
                <a:latin typeface="Arial Narrow"/>
                <a:cs typeface="Arial Narrow"/>
              </a:rPr>
              <a:t>the  </a:t>
            </a:r>
            <a:r>
              <a:rPr dirty="0" sz="2800" spc="70">
                <a:solidFill>
                  <a:srgbClr val="FFFFFF"/>
                </a:solidFill>
                <a:latin typeface="Arial Narrow"/>
                <a:cs typeface="Arial Narrow"/>
              </a:rPr>
              <a:t>oversight</a:t>
            </a:r>
            <a:r>
              <a:rPr dirty="0" sz="2800" spc="15">
                <a:solidFill>
                  <a:srgbClr val="FFFFFF"/>
                </a:solidFill>
                <a:latin typeface="Arial Narrow"/>
                <a:cs typeface="Arial Narrow"/>
              </a:rPr>
              <a:t> </a:t>
            </a:r>
            <a:r>
              <a:rPr dirty="0" sz="2800" spc="130">
                <a:solidFill>
                  <a:srgbClr val="FFFFFF"/>
                </a:solidFill>
                <a:latin typeface="Arial Narrow"/>
                <a:cs typeface="Arial Narrow"/>
              </a:rPr>
              <a:t>of</a:t>
            </a:r>
            <a:r>
              <a:rPr dirty="0" sz="2800" spc="25">
                <a:solidFill>
                  <a:srgbClr val="FFFFFF"/>
                </a:solidFill>
                <a:latin typeface="Arial Narrow"/>
                <a:cs typeface="Arial Narrow"/>
              </a:rPr>
              <a:t> </a:t>
            </a:r>
            <a:r>
              <a:rPr dirty="0" sz="2800" spc="90">
                <a:solidFill>
                  <a:srgbClr val="FFFFFF"/>
                </a:solidFill>
                <a:latin typeface="Arial Narrow"/>
                <a:cs typeface="Arial Narrow"/>
              </a:rPr>
              <a:t>the</a:t>
            </a:r>
            <a:r>
              <a:rPr dirty="0" sz="2800" spc="20">
                <a:solidFill>
                  <a:srgbClr val="FFFFFF"/>
                </a:solidFill>
                <a:latin typeface="Arial Narrow"/>
                <a:cs typeface="Arial Narrow"/>
              </a:rPr>
              <a:t> </a:t>
            </a:r>
            <a:r>
              <a:rPr dirty="0" sz="2800" spc="95">
                <a:solidFill>
                  <a:srgbClr val="FFFFFF"/>
                </a:solidFill>
                <a:latin typeface="Arial Narrow"/>
                <a:cs typeface="Arial Narrow"/>
              </a:rPr>
              <a:t>Lord</a:t>
            </a:r>
            <a:r>
              <a:rPr dirty="0" sz="2800" spc="20">
                <a:solidFill>
                  <a:srgbClr val="FFFFFF"/>
                </a:solidFill>
                <a:latin typeface="Arial Narrow"/>
                <a:cs typeface="Arial Narrow"/>
              </a:rPr>
              <a:t> </a:t>
            </a:r>
            <a:r>
              <a:rPr dirty="0" sz="2800" spc="90">
                <a:solidFill>
                  <a:srgbClr val="FFFFFF"/>
                </a:solidFill>
                <a:latin typeface="Arial Narrow"/>
                <a:cs typeface="Arial Narrow"/>
              </a:rPr>
              <a:t>and</a:t>
            </a:r>
            <a:r>
              <a:rPr dirty="0" sz="2800" spc="25">
                <a:solidFill>
                  <a:srgbClr val="FFFFFF"/>
                </a:solidFill>
                <a:latin typeface="Arial Narrow"/>
                <a:cs typeface="Arial Narrow"/>
              </a:rPr>
              <a:t> </a:t>
            </a:r>
            <a:r>
              <a:rPr dirty="0" sz="2800" spc="80">
                <a:solidFill>
                  <a:srgbClr val="FFFFFF"/>
                </a:solidFill>
                <a:latin typeface="Arial Narrow"/>
                <a:cs typeface="Arial Narrow"/>
              </a:rPr>
              <a:t>those</a:t>
            </a:r>
            <a:r>
              <a:rPr dirty="0" sz="2800" spc="20">
                <a:solidFill>
                  <a:srgbClr val="FFFFFF"/>
                </a:solidFill>
                <a:latin typeface="Arial Narrow"/>
                <a:cs typeface="Arial Narrow"/>
              </a:rPr>
              <a:t> </a:t>
            </a:r>
            <a:r>
              <a:rPr dirty="0" sz="2800" spc="114">
                <a:solidFill>
                  <a:srgbClr val="FFFFFF"/>
                </a:solidFill>
                <a:latin typeface="Arial Narrow"/>
                <a:cs typeface="Arial Narrow"/>
              </a:rPr>
              <a:t>who</a:t>
            </a:r>
            <a:r>
              <a:rPr dirty="0" sz="2800" spc="30">
                <a:solidFill>
                  <a:srgbClr val="FFFFFF"/>
                </a:solidFill>
                <a:latin typeface="Arial Narrow"/>
                <a:cs typeface="Arial Narrow"/>
              </a:rPr>
              <a:t> </a:t>
            </a:r>
            <a:r>
              <a:rPr dirty="0" sz="2800" spc="65">
                <a:solidFill>
                  <a:srgbClr val="FFFFFF"/>
                </a:solidFill>
                <a:latin typeface="Arial Narrow"/>
                <a:cs typeface="Arial Narrow"/>
              </a:rPr>
              <a:t>were</a:t>
            </a:r>
            <a:r>
              <a:rPr dirty="0" sz="2800" spc="15">
                <a:solidFill>
                  <a:srgbClr val="FFFFFF"/>
                </a:solidFill>
                <a:latin typeface="Arial Narrow"/>
                <a:cs typeface="Arial Narrow"/>
              </a:rPr>
              <a:t> </a:t>
            </a:r>
            <a:r>
              <a:rPr dirty="0" sz="2800" spc="75">
                <a:solidFill>
                  <a:srgbClr val="FFFFFF"/>
                </a:solidFill>
                <a:latin typeface="Arial Narrow"/>
                <a:cs typeface="Arial Narrow"/>
              </a:rPr>
              <a:t>called</a:t>
            </a:r>
            <a:r>
              <a:rPr dirty="0" sz="2800" spc="15">
                <a:solidFill>
                  <a:srgbClr val="FFFFFF"/>
                </a:solidFill>
                <a:latin typeface="Arial Narrow"/>
                <a:cs typeface="Arial Narrow"/>
              </a:rPr>
              <a:t> </a:t>
            </a:r>
            <a:r>
              <a:rPr dirty="0" sz="2800" spc="110">
                <a:solidFill>
                  <a:srgbClr val="FFFFFF"/>
                </a:solidFill>
                <a:latin typeface="Arial Narrow"/>
                <a:cs typeface="Arial Narrow"/>
              </a:rPr>
              <a:t>to</a:t>
            </a:r>
            <a:r>
              <a:rPr dirty="0" sz="2800" spc="30">
                <a:solidFill>
                  <a:srgbClr val="FFFFFF"/>
                </a:solidFill>
                <a:latin typeface="Arial Narrow"/>
                <a:cs typeface="Arial Narrow"/>
              </a:rPr>
              <a:t> </a:t>
            </a:r>
            <a:r>
              <a:rPr dirty="0" sz="2800" spc="90">
                <a:solidFill>
                  <a:srgbClr val="FFFFFF"/>
                </a:solidFill>
                <a:latin typeface="Arial Narrow"/>
                <a:cs typeface="Arial Narrow"/>
              </a:rPr>
              <a:t>the</a:t>
            </a:r>
            <a:r>
              <a:rPr dirty="0" sz="2800" spc="15">
                <a:solidFill>
                  <a:srgbClr val="FFFFFF"/>
                </a:solidFill>
                <a:latin typeface="Arial Narrow"/>
                <a:cs typeface="Arial Narrow"/>
              </a:rPr>
              <a:t> </a:t>
            </a:r>
            <a:r>
              <a:rPr dirty="0" sz="2800" spc="45">
                <a:solidFill>
                  <a:srgbClr val="FFFFFF"/>
                </a:solidFill>
                <a:latin typeface="Arial Narrow"/>
                <a:cs typeface="Arial Narrow"/>
              </a:rPr>
              <a:t>work.</a:t>
            </a:r>
            <a:endParaRPr sz="2800">
              <a:latin typeface="Arial Narrow"/>
              <a:cs typeface="Arial Narrow"/>
            </a:endParaRPr>
          </a:p>
          <a:p>
            <a:pPr marL="469900" indent="-457200">
              <a:lnSpc>
                <a:spcPct val="100000"/>
              </a:lnSpc>
              <a:spcBef>
                <a:spcPts val="45"/>
              </a:spcBef>
              <a:buChar char="-"/>
              <a:tabLst>
                <a:tab pos="469265" algn="l"/>
                <a:tab pos="469900" algn="l"/>
              </a:tabLst>
            </a:pPr>
            <a:r>
              <a:rPr dirty="0" sz="2800" spc="75">
                <a:solidFill>
                  <a:srgbClr val="FFFFFF"/>
                </a:solidFill>
                <a:latin typeface="Arial Narrow"/>
                <a:cs typeface="Arial Narrow"/>
              </a:rPr>
              <a:t>Having </a:t>
            </a:r>
            <a:r>
              <a:rPr dirty="0" sz="2800" spc="90">
                <a:solidFill>
                  <a:srgbClr val="FFFFFF"/>
                </a:solidFill>
                <a:latin typeface="Arial Narrow"/>
                <a:cs typeface="Arial Narrow"/>
              </a:rPr>
              <a:t>trouble </a:t>
            </a:r>
            <a:r>
              <a:rPr dirty="0" sz="2800" spc="100">
                <a:solidFill>
                  <a:srgbClr val="FFFFFF"/>
                </a:solidFill>
                <a:latin typeface="Arial Narrow"/>
                <a:cs typeface="Arial Narrow"/>
              </a:rPr>
              <a:t>with </a:t>
            </a:r>
            <a:r>
              <a:rPr dirty="0" sz="2800" spc="25">
                <a:solidFill>
                  <a:srgbClr val="FFFFFF"/>
                </a:solidFill>
                <a:latin typeface="Arial Narrow"/>
                <a:cs typeface="Arial Narrow"/>
              </a:rPr>
              <a:t>this, </a:t>
            </a:r>
            <a:r>
              <a:rPr dirty="0" sz="2800" spc="85">
                <a:solidFill>
                  <a:srgbClr val="FFFFFF"/>
                </a:solidFill>
                <a:latin typeface="Arial Narrow"/>
                <a:cs typeface="Arial Narrow"/>
              </a:rPr>
              <a:t>pray </a:t>
            </a:r>
            <a:r>
              <a:rPr dirty="0" sz="2800" spc="65">
                <a:solidFill>
                  <a:srgbClr val="FFFFFF"/>
                </a:solidFill>
                <a:latin typeface="Arial Narrow"/>
                <a:cs typeface="Arial Narrow"/>
              </a:rPr>
              <a:t>like </a:t>
            </a:r>
            <a:r>
              <a:rPr dirty="0" sz="2800" spc="35">
                <a:solidFill>
                  <a:srgbClr val="FFFFFF"/>
                </a:solidFill>
                <a:latin typeface="Arial Narrow"/>
                <a:cs typeface="Arial Narrow"/>
              </a:rPr>
              <a:t>Jesus </a:t>
            </a:r>
            <a:r>
              <a:rPr dirty="0" sz="2800" spc="80">
                <a:solidFill>
                  <a:srgbClr val="FFFFFF"/>
                </a:solidFill>
                <a:latin typeface="Arial Narrow"/>
                <a:cs typeface="Arial Narrow"/>
              </a:rPr>
              <a:t>(John</a:t>
            </a:r>
            <a:r>
              <a:rPr dirty="0" sz="2800" spc="-325">
                <a:solidFill>
                  <a:srgbClr val="FFFFFF"/>
                </a:solidFill>
                <a:latin typeface="Arial Narrow"/>
                <a:cs typeface="Arial Narrow"/>
              </a:rPr>
              <a:t> </a:t>
            </a:r>
            <a:r>
              <a:rPr dirty="0" sz="2800" spc="25">
                <a:solidFill>
                  <a:srgbClr val="FFFFFF"/>
                </a:solidFill>
                <a:latin typeface="Arial Narrow"/>
                <a:cs typeface="Arial Narrow"/>
              </a:rPr>
              <a:t>17:6-19)</a:t>
            </a:r>
            <a:endParaRPr sz="2800">
              <a:latin typeface="Arial Narrow"/>
              <a:cs typeface="Arial Narrow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448487" y="407923"/>
            <a:ext cx="4351655" cy="84836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8.</a:t>
            </a:r>
            <a:r>
              <a:rPr dirty="0" spc="-95"/>
              <a:t> </a:t>
            </a:r>
            <a:r>
              <a:rPr dirty="0" spc="-5"/>
              <a:t>Commended</a:t>
            </a:r>
          </a:p>
        </p:txBody>
      </p:sp>
      <p:sp>
        <p:nvSpPr>
          <p:cNvPr id="4" name="object 4"/>
          <p:cNvSpPr/>
          <p:nvPr/>
        </p:nvSpPr>
        <p:spPr>
          <a:xfrm>
            <a:off x="461187" y="1194219"/>
            <a:ext cx="4330700" cy="88900"/>
          </a:xfrm>
          <a:custGeom>
            <a:avLst/>
            <a:gdLst/>
            <a:ahLst/>
            <a:cxnLst/>
            <a:rect l="l" t="t" r="r" b="b"/>
            <a:pathLst>
              <a:path w="4330700" h="88900">
                <a:moveTo>
                  <a:pt x="0" y="0"/>
                </a:moveTo>
                <a:lnTo>
                  <a:pt x="4330699" y="0"/>
                </a:lnTo>
                <a:lnTo>
                  <a:pt x="4330699" y="88900"/>
                </a:lnTo>
                <a:lnTo>
                  <a:pt x="0" y="8890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38948" y="3410204"/>
            <a:ext cx="11271250" cy="2386965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6600"/>
              <a:t>Key </a:t>
            </a:r>
            <a:r>
              <a:rPr dirty="0" sz="6600" spc="-5"/>
              <a:t>Point</a:t>
            </a:r>
            <a:r>
              <a:rPr dirty="0" sz="6600" spc="-30"/>
              <a:t> </a:t>
            </a:r>
            <a:r>
              <a:rPr dirty="0" sz="6600"/>
              <a:t>#8</a:t>
            </a:r>
            <a:endParaRPr sz="6600"/>
          </a:p>
          <a:p>
            <a:pPr marL="12700" marR="5080">
              <a:lnSpc>
                <a:spcPct val="100499"/>
              </a:lnSpc>
              <a:spcBef>
                <a:spcPts val="60"/>
              </a:spcBef>
            </a:pPr>
            <a:r>
              <a:rPr dirty="0" sz="4400" spc="-5"/>
              <a:t>We exist to exist to </a:t>
            </a:r>
            <a:r>
              <a:rPr dirty="0" sz="4400" spc="-10"/>
              <a:t>entrust </a:t>
            </a:r>
            <a:r>
              <a:rPr dirty="0" sz="4400" spc="-5"/>
              <a:t>our spiritual children  to </a:t>
            </a:r>
            <a:r>
              <a:rPr dirty="0" sz="4400"/>
              <a:t>the </a:t>
            </a:r>
            <a:r>
              <a:rPr dirty="0" sz="4400" spc="-5"/>
              <a:t>oversight of</a:t>
            </a:r>
            <a:r>
              <a:rPr dirty="0" sz="4400" spc="15"/>
              <a:t> </a:t>
            </a:r>
            <a:r>
              <a:rPr dirty="0" sz="4400" spc="-10"/>
              <a:t>God.</a:t>
            </a:r>
            <a:endParaRPr sz="440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182085" y="1780539"/>
            <a:ext cx="10138410" cy="431419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just" marL="12700" marR="5080">
              <a:lnSpc>
                <a:spcPct val="100000"/>
              </a:lnSpc>
              <a:spcBef>
                <a:spcPts val="100"/>
              </a:spcBef>
            </a:pPr>
            <a:r>
              <a:rPr dirty="0" sz="2800" i="1">
                <a:solidFill>
                  <a:srgbClr val="FFFFFF"/>
                </a:solidFill>
                <a:latin typeface="Calibri"/>
                <a:cs typeface="Calibri"/>
              </a:rPr>
              <a:t>24 And </a:t>
            </a:r>
            <a:r>
              <a:rPr dirty="0" sz="2800" spc="-5" i="1">
                <a:solidFill>
                  <a:srgbClr val="FFFFFF"/>
                </a:solidFill>
                <a:latin typeface="Calibri"/>
                <a:cs typeface="Calibri"/>
              </a:rPr>
              <a:t>after they had passed throughout Pisidia, they came to  </a:t>
            </a:r>
            <a:r>
              <a:rPr dirty="0" sz="2800" spc="-5" i="1">
                <a:solidFill>
                  <a:srgbClr val="FFFFFF"/>
                </a:solidFill>
                <a:latin typeface="Calibri"/>
                <a:cs typeface="Calibri"/>
              </a:rPr>
              <a:t>Pamphylia. </a:t>
            </a:r>
            <a:r>
              <a:rPr dirty="0" sz="2800" i="1">
                <a:solidFill>
                  <a:srgbClr val="FFFFFF"/>
                </a:solidFill>
                <a:latin typeface="Calibri"/>
                <a:cs typeface="Calibri"/>
              </a:rPr>
              <a:t>25 And </a:t>
            </a:r>
            <a:r>
              <a:rPr dirty="0" sz="2800" spc="-5" i="1">
                <a:solidFill>
                  <a:srgbClr val="FFFFFF"/>
                </a:solidFill>
                <a:latin typeface="Calibri"/>
                <a:cs typeface="Calibri"/>
              </a:rPr>
              <a:t>when they had preached the word in Perga, they  went down into Attalia: </a:t>
            </a:r>
            <a:r>
              <a:rPr dirty="0" sz="2800" i="1">
                <a:solidFill>
                  <a:srgbClr val="FFFFFF"/>
                </a:solidFill>
                <a:latin typeface="Calibri"/>
                <a:cs typeface="Calibri"/>
              </a:rPr>
              <a:t>26 And </a:t>
            </a:r>
            <a:r>
              <a:rPr dirty="0" sz="2800" spc="-5" i="1">
                <a:solidFill>
                  <a:srgbClr val="FFFFFF"/>
                </a:solidFill>
                <a:latin typeface="Calibri"/>
                <a:cs typeface="Calibri"/>
              </a:rPr>
              <a:t>thence sailed to Antioch, from whence  they had been recommended to the grace </a:t>
            </a:r>
            <a:r>
              <a:rPr dirty="0" sz="2800" i="1">
                <a:solidFill>
                  <a:srgbClr val="FFFFFF"/>
                </a:solidFill>
                <a:latin typeface="Calibri"/>
                <a:cs typeface="Calibri"/>
              </a:rPr>
              <a:t>of </a:t>
            </a:r>
            <a:r>
              <a:rPr dirty="0" sz="2800" spc="-5" i="1">
                <a:solidFill>
                  <a:srgbClr val="FFFFFF"/>
                </a:solidFill>
                <a:latin typeface="Calibri"/>
                <a:cs typeface="Calibri"/>
              </a:rPr>
              <a:t>God for the work which  they </a:t>
            </a:r>
            <a:r>
              <a:rPr dirty="0" sz="2800" spc="-10" i="1">
                <a:solidFill>
                  <a:srgbClr val="FFFFFF"/>
                </a:solidFill>
                <a:latin typeface="Calibri"/>
                <a:cs typeface="Calibri"/>
              </a:rPr>
              <a:t>fulfilled. </a:t>
            </a:r>
            <a:r>
              <a:rPr dirty="0" sz="2800" i="1">
                <a:solidFill>
                  <a:srgbClr val="FFFFFF"/>
                </a:solidFill>
                <a:latin typeface="Calibri"/>
                <a:cs typeface="Calibri"/>
              </a:rPr>
              <a:t>27 And </a:t>
            </a:r>
            <a:r>
              <a:rPr dirty="0" sz="2800" spc="-5" i="1">
                <a:solidFill>
                  <a:srgbClr val="FFFFFF"/>
                </a:solidFill>
                <a:latin typeface="Calibri"/>
                <a:cs typeface="Calibri"/>
              </a:rPr>
              <a:t>when they were come, and had gathered the  church together, they </a:t>
            </a:r>
            <a:r>
              <a:rPr dirty="0" u="heavy" sz="2800" spc="-5" b="1" i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</a:rPr>
              <a:t>rehearsed</a:t>
            </a:r>
            <a:r>
              <a:rPr dirty="0" sz="2800" spc="-5" b="1" i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2800" spc="-5" i="1">
                <a:solidFill>
                  <a:srgbClr val="FFFFFF"/>
                </a:solidFill>
                <a:latin typeface="Calibri"/>
                <a:cs typeface="Calibri"/>
              </a:rPr>
              <a:t>all that God had done with them,  </a:t>
            </a:r>
            <a:r>
              <a:rPr dirty="0" sz="2800" spc="-5" i="1">
                <a:solidFill>
                  <a:srgbClr val="FFFFFF"/>
                </a:solidFill>
                <a:latin typeface="Calibri"/>
                <a:cs typeface="Calibri"/>
              </a:rPr>
              <a:t>and how he had opened the door </a:t>
            </a:r>
            <a:r>
              <a:rPr dirty="0" sz="2800" i="1">
                <a:solidFill>
                  <a:srgbClr val="FFFFFF"/>
                </a:solidFill>
                <a:latin typeface="Calibri"/>
                <a:cs typeface="Calibri"/>
              </a:rPr>
              <a:t>of </a:t>
            </a:r>
            <a:r>
              <a:rPr dirty="0" sz="2800" spc="-5" i="1">
                <a:solidFill>
                  <a:srgbClr val="FFFFFF"/>
                </a:solidFill>
                <a:latin typeface="Calibri"/>
                <a:cs typeface="Calibri"/>
              </a:rPr>
              <a:t>faith unto the Gentiles. </a:t>
            </a:r>
            <a:r>
              <a:rPr dirty="0" sz="2800" i="1">
                <a:solidFill>
                  <a:srgbClr val="FFFFFF"/>
                </a:solidFill>
                <a:latin typeface="Calibri"/>
                <a:cs typeface="Calibri"/>
              </a:rPr>
              <a:t>28 And  </a:t>
            </a:r>
            <a:r>
              <a:rPr dirty="0" sz="2800" spc="-5" i="1">
                <a:solidFill>
                  <a:srgbClr val="FFFFFF"/>
                </a:solidFill>
                <a:latin typeface="Calibri"/>
                <a:cs typeface="Calibri"/>
              </a:rPr>
              <a:t>there they abode long time with the</a:t>
            </a:r>
            <a:r>
              <a:rPr dirty="0" sz="2800" spc="20" i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2800" spc="-5" i="1">
                <a:solidFill>
                  <a:srgbClr val="FFFFFF"/>
                </a:solidFill>
                <a:latin typeface="Calibri"/>
                <a:cs typeface="Calibri"/>
              </a:rPr>
              <a:t>disciples.</a:t>
            </a:r>
            <a:endParaRPr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30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dirty="0" sz="2800" spc="250">
                <a:solidFill>
                  <a:srgbClr val="FFFFFF"/>
                </a:solidFill>
                <a:latin typeface="Arial Narrow"/>
                <a:cs typeface="Arial Narrow"/>
              </a:rPr>
              <a:t>- </a:t>
            </a:r>
            <a:r>
              <a:rPr dirty="0" sz="2800" spc="35">
                <a:solidFill>
                  <a:srgbClr val="FFFFFF"/>
                </a:solidFill>
                <a:latin typeface="Arial Narrow"/>
                <a:cs typeface="Arial Narrow"/>
              </a:rPr>
              <a:t>Rehearsed </a:t>
            </a:r>
            <a:r>
              <a:rPr dirty="0" sz="2800" spc="30">
                <a:solidFill>
                  <a:srgbClr val="FFFFFF"/>
                </a:solidFill>
                <a:latin typeface="Arial Narrow"/>
                <a:cs typeface="Arial Narrow"/>
              </a:rPr>
              <a:t>is </a:t>
            </a:r>
            <a:r>
              <a:rPr dirty="0" sz="2800" spc="110">
                <a:solidFill>
                  <a:srgbClr val="FFFFFF"/>
                </a:solidFill>
                <a:latin typeface="Arial Narrow"/>
                <a:cs typeface="Arial Narrow"/>
              </a:rPr>
              <a:t>to </a:t>
            </a:r>
            <a:r>
              <a:rPr dirty="0" sz="2800" spc="45">
                <a:solidFill>
                  <a:srgbClr val="FFFFFF"/>
                </a:solidFill>
                <a:latin typeface="Arial Narrow"/>
                <a:cs typeface="Arial Narrow"/>
              </a:rPr>
              <a:t>give</a:t>
            </a:r>
            <a:r>
              <a:rPr dirty="0" sz="2800" spc="-325">
                <a:solidFill>
                  <a:srgbClr val="FFFFFF"/>
                </a:solidFill>
                <a:latin typeface="Arial Narrow"/>
                <a:cs typeface="Arial Narrow"/>
              </a:rPr>
              <a:t> </a:t>
            </a:r>
            <a:r>
              <a:rPr dirty="0" sz="2800" spc="80">
                <a:solidFill>
                  <a:srgbClr val="FFFFFF"/>
                </a:solidFill>
                <a:latin typeface="Arial Narrow"/>
                <a:cs typeface="Arial Narrow"/>
              </a:rPr>
              <a:t>testimony.</a:t>
            </a:r>
            <a:endParaRPr sz="2800">
              <a:latin typeface="Arial Narrow"/>
              <a:cs typeface="Arial Narrow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448487" y="407923"/>
            <a:ext cx="3723004" cy="84836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9.</a:t>
            </a:r>
            <a:r>
              <a:rPr dirty="0" spc="-90"/>
              <a:t> </a:t>
            </a:r>
            <a:r>
              <a:rPr dirty="0" spc="-5"/>
              <a:t>Rehearsed</a:t>
            </a:r>
          </a:p>
        </p:txBody>
      </p:sp>
      <p:sp>
        <p:nvSpPr>
          <p:cNvPr id="4" name="object 4"/>
          <p:cNvSpPr/>
          <p:nvPr/>
        </p:nvSpPr>
        <p:spPr>
          <a:xfrm>
            <a:off x="461187" y="1194219"/>
            <a:ext cx="3695700" cy="88900"/>
          </a:xfrm>
          <a:custGeom>
            <a:avLst/>
            <a:gdLst/>
            <a:ahLst/>
            <a:cxnLst/>
            <a:rect l="l" t="t" r="r" b="b"/>
            <a:pathLst>
              <a:path w="3695700" h="88900">
                <a:moveTo>
                  <a:pt x="0" y="0"/>
                </a:moveTo>
                <a:lnTo>
                  <a:pt x="3695699" y="0"/>
                </a:lnTo>
                <a:lnTo>
                  <a:pt x="3695699" y="88900"/>
                </a:lnTo>
                <a:lnTo>
                  <a:pt x="0" y="8890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12191998" cy="685799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 txBox="1">
            <a:spLocks noGrp="1"/>
          </p:cNvSpPr>
          <p:nvPr>
            <p:ph type="ctr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86995">
              <a:lnSpc>
                <a:spcPct val="100000"/>
              </a:lnSpc>
              <a:spcBef>
                <a:spcPts val="100"/>
              </a:spcBef>
            </a:pPr>
            <a:r>
              <a:rPr dirty="0"/>
              <a:t>Key </a:t>
            </a:r>
            <a:r>
              <a:rPr dirty="0" spc="-5"/>
              <a:t>Point</a:t>
            </a:r>
            <a:r>
              <a:rPr dirty="0" spc="-35"/>
              <a:t> </a:t>
            </a:r>
            <a:r>
              <a:rPr dirty="0"/>
              <a:t>#9</a:t>
            </a:r>
          </a:p>
          <a:p>
            <a:pPr marL="86995">
              <a:lnSpc>
                <a:spcPct val="100000"/>
              </a:lnSpc>
              <a:spcBef>
                <a:spcPts val="85"/>
              </a:spcBef>
            </a:pPr>
            <a:r>
              <a:rPr dirty="0" sz="4400" spc="-5"/>
              <a:t>We exist to report of all God </a:t>
            </a:r>
            <a:r>
              <a:rPr dirty="0" sz="4400"/>
              <a:t>has</a:t>
            </a:r>
            <a:r>
              <a:rPr dirty="0" sz="4400" spc="-25"/>
              <a:t> </a:t>
            </a:r>
            <a:r>
              <a:rPr dirty="0" sz="4400" spc="-5"/>
              <a:t>accomplished.</a:t>
            </a:r>
            <a:endParaRPr sz="44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182085" y="1727708"/>
            <a:ext cx="10137140" cy="1120140"/>
          </a:xfrm>
          <a:prstGeom prst="rect">
            <a:avLst/>
          </a:prstGeom>
        </p:spPr>
        <p:txBody>
          <a:bodyPr wrap="square" lIns="0" tIns="33020" rIns="0" bIns="0" rtlCol="0" vert="horz">
            <a:spAutoFit/>
          </a:bodyPr>
          <a:lstStyle/>
          <a:p>
            <a:pPr marL="12700" marR="5080">
              <a:lnSpc>
                <a:spcPts val="4300"/>
              </a:lnSpc>
              <a:spcBef>
                <a:spcPts val="260"/>
              </a:spcBef>
            </a:pPr>
            <a:r>
              <a:rPr dirty="0" sz="3600" i="1">
                <a:solidFill>
                  <a:srgbClr val="FFFFFF"/>
                </a:solidFill>
                <a:latin typeface="Calibri"/>
                <a:cs typeface="Calibri"/>
              </a:rPr>
              <a:t>In </a:t>
            </a:r>
            <a:r>
              <a:rPr dirty="0" sz="3600" spc="-5" i="1">
                <a:solidFill>
                  <a:srgbClr val="FFFFFF"/>
                </a:solidFill>
                <a:latin typeface="Calibri"/>
                <a:cs typeface="Calibri"/>
              </a:rPr>
              <a:t>todays lesson </a:t>
            </a:r>
            <a:r>
              <a:rPr dirty="0" sz="3600" i="1">
                <a:solidFill>
                  <a:srgbClr val="FFFFFF"/>
                </a:solidFill>
                <a:latin typeface="Calibri"/>
                <a:cs typeface="Calibri"/>
              </a:rPr>
              <a:t>we will </a:t>
            </a:r>
            <a:r>
              <a:rPr dirty="0" sz="3600" spc="-5" i="1">
                <a:solidFill>
                  <a:srgbClr val="FFFFFF"/>
                </a:solidFill>
                <a:latin typeface="Calibri"/>
                <a:cs typeface="Calibri"/>
              </a:rPr>
              <a:t>learn nine things that must be  </a:t>
            </a:r>
            <a:r>
              <a:rPr dirty="0" sz="3600" spc="-5" i="1">
                <a:solidFill>
                  <a:srgbClr val="FFFFFF"/>
                </a:solidFill>
                <a:latin typeface="Calibri"/>
                <a:cs typeface="Calibri"/>
              </a:rPr>
              <a:t>true </a:t>
            </a:r>
            <a:r>
              <a:rPr dirty="0" sz="3600" i="1">
                <a:solidFill>
                  <a:srgbClr val="FFFFFF"/>
                </a:solidFill>
                <a:latin typeface="Calibri"/>
                <a:cs typeface="Calibri"/>
              </a:rPr>
              <a:t>of every </a:t>
            </a:r>
            <a:r>
              <a:rPr dirty="0" sz="3600" spc="-5" i="1">
                <a:solidFill>
                  <a:srgbClr val="FFFFFF"/>
                </a:solidFill>
                <a:latin typeface="Calibri"/>
                <a:cs typeface="Calibri"/>
              </a:rPr>
              <a:t>mission-minded</a:t>
            </a:r>
            <a:r>
              <a:rPr dirty="0" sz="3600" spc="-15" i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3600" spc="-5" i="1">
                <a:solidFill>
                  <a:srgbClr val="FFFFFF"/>
                </a:solidFill>
                <a:latin typeface="Calibri"/>
                <a:cs typeface="Calibri"/>
              </a:rPr>
              <a:t>Christian.</a:t>
            </a:r>
            <a:endParaRPr sz="36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182085" y="3379723"/>
            <a:ext cx="10138410" cy="1132205"/>
          </a:xfrm>
          <a:prstGeom prst="rect">
            <a:avLst/>
          </a:prstGeom>
        </p:spPr>
        <p:txBody>
          <a:bodyPr wrap="square" lIns="0" tIns="3175" rIns="0" bIns="0" rtlCol="0" vert="horz">
            <a:spAutoFit/>
          </a:bodyPr>
          <a:lstStyle/>
          <a:p>
            <a:pPr marL="12700" marR="5080">
              <a:lnSpc>
                <a:spcPct val="101699"/>
              </a:lnSpc>
              <a:spcBef>
                <a:spcPts val="25"/>
              </a:spcBef>
              <a:tabLst>
                <a:tab pos="1111885" algn="l"/>
                <a:tab pos="1878330" algn="l"/>
                <a:tab pos="2976245" algn="l"/>
                <a:tab pos="3839210" algn="l"/>
                <a:tab pos="5034280" algn="l"/>
                <a:tab pos="5568315" algn="l"/>
                <a:tab pos="6553834" algn="l"/>
                <a:tab pos="8661400" algn="l"/>
                <a:tab pos="9558020" algn="l"/>
              </a:tabLst>
            </a:pPr>
            <a:r>
              <a:rPr dirty="0" sz="3600" spc="-95" i="1">
                <a:solidFill>
                  <a:srgbClr val="FFFFFF"/>
                </a:solidFill>
                <a:latin typeface="Calibri"/>
                <a:cs typeface="Calibri"/>
              </a:rPr>
              <a:t>N</a:t>
            </a:r>
            <a:r>
              <a:rPr dirty="0" sz="3600" spc="-85" i="1">
                <a:solidFill>
                  <a:srgbClr val="FFFFFF"/>
                </a:solidFill>
                <a:latin typeface="Calibri"/>
                <a:cs typeface="Calibri"/>
              </a:rPr>
              <a:t>o</a:t>
            </a:r>
            <a:r>
              <a:rPr dirty="0" sz="3600" spc="-215" i="1">
                <a:solidFill>
                  <a:srgbClr val="FFFFFF"/>
                </a:solidFill>
                <a:latin typeface="Calibri"/>
                <a:cs typeface="Calibri"/>
              </a:rPr>
              <a:t>t</a:t>
            </a:r>
            <a:r>
              <a:rPr dirty="0" sz="3600" spc="-60" i="1">
                <a:solidFill>
                  <a:srgbClr val="FFFFFF"/>
                </a:solidFill>
                <a:latin typeface="Calibri"/>
                <a:cs typeface="Calibri"/>
              </a:rPr>
              <a:t>e</a:t>
            </a:r>
            <a:r>
              <a:rPr dirty="0" sz="3600" spc="-315" i="1">
                <a:solidFill>
                  <a:srgbClr val="FFFFFF"/>
                </a:solidFill>
                <a:latin typeface="Calibri"/>
                <a:cs typeface="Calibri"/>
              </a:rPr>
              <a:t>,</a:t>
            </a:r>
            <a:r>
              <a:rPr dirty="0" sz="3600" i="1">
                <a:solidFill>
                  <a:srgbClr val="FFFFFF"/>
                </a:solidFill>
                <a:latin typeface="Calibri"/>
                <a:cs typeface="Calibri"/>
              </a:rPr>
              <a:t>	</a:t>
            </a:r>
            <a:r>
              <a:rPr dirty="0" sz="3600" spc="-5" i="1">
                <a:solidFill>
                  <a:srgbClr val="FFFFFF"/>
                </a:solidFill>
                <a:latin typeface="Calibri"/>
                <a:cs typeface="Calibri"/>
              </a:rPr>
              <a:t>a</a:t>
            </a:r>
            <a:r>
              <a:rPr dirty="0" sz="3600" spc="-95" i="1">
                <a:solidFill>
                  <a:srgbClr val="FFFFFF"/>
                </a:solidFill>
                <a:latin typeface="Calibri"/>
                <a:cs typeface="Calibri"/>
              </a:rPr>
              <a:t>re</a:t>
            </a:r>
            <a:r>
              <a:rPr dirty="0" sz="3600" i="1">
                <a:solidFill>
                  <a:srgbClr val="FFFFFF"/>
                </a:solidFill>
                <a:latin typeface="Calibri"/>
                <a:cs typeface="Calibri"/>
              </a:rPr>
              <a:t>	</a:t>
            </a:r>
            <a:r>
              <a:rPr dirty="0" sz="3600" spc="-210" i="1">
                <a:solidFill>
                  <a:srgbClr val="FFFFFF"/>
                </a:solidFill>
                <a:latin typeface="Calibri"/>
                <a:cs typeface="Calibri"/>
              </a:rPr>
              <a:t>t</a:t>
            </a:r>
            <a:r>
              <a:rPr dirty="0" sz="3600" spc="-55" i="1">
                <a:solidFill>
                  <a:srgbClr val="FFFFFF"/>
                </a:solidFill>
                <a:latin typeface="Calibri"/>
                <a:cs typeface="Calibri"/>
              </a:rPr>
              <a:t>h</a:t>
            </a:r>
            <a:r>
              <a:rPr dirty="0" sz="3600" spc="-60" i="1">
                <a:solidFill>
                  <a:srgbClr val="FFFFFF"/>
                </a:solidFill>
                <a:latin typeface="Calibri"/>
                <a:cs typeface="Calibri"/>
              </a:rPr>
              <a:t>e</a:t>
            </a:r>
            <a:r>
              <a:rPr dirty="0" sz="3600" spc="-95" i="1">
                <a:solidFill>
                  <a:srgbClr val="FFFFFF"/>
                </a:solidFill>
                <a:latin typeface="Calibri"/>
                <a:cs typeface="Calibri"/>
              </a:rPr>
              <a:t>re</a:t>
            </a:r>
            <a:r>
              <a:rPr dirty="0" sz="3600" i="1">
                <a:solidFill>
                  <a:srgbClr val="FFFFFF"/>
                </a:solidFill>
                <a:latin typeface="Calibri"/>
                <a:cs typeface="Calibri"/>
              </a:rPr>
              <a:t>	</a:t>
            </a:r>
            <a:r>
              <a:rPr dirty="0" sz="3600" spc="-30" i="1">
                <a:solidFill>
                  <a:srgbClr val="FFFFFF"/>
                </a:solidFill>
                <a:latin typeface="Calibri"/>
                <a:cs typeface="Calibri"/>
              </a:rPr>
              <a:t>a</a:t>
            </a:r>
            <a:r>
              <a:rPr dirty="0" sz="3600" spc="-35" i="1">
                <a:solidFill>
                  <a:srgbClr val="FFFFFF"/>
                </a:solidFill>
                <a:latin typeface="Calibri"/>
                <a:cs typeface="Calibri"/>
              </a:rPr>
              <a:t>n</a:t>
            </a:r>
            <a:r>
              <a:rPr dirty="0" sz="3600" spc="125" i="1">
                <a:solidFill>
                  <a:srgbClr val="FFFFFF"/>
                </a:solidFill>
                <a:latin typeface="Calibri"/>
                <a:cs typeface="Calibri"/>
              </a:rPr>
              <a:t>y</a:t>
            </a:r>
            <a:r>
              <a:rPr dirty="0" sz="3600" i="1">
                <a:solidFill>
                  <a:srgbClr val="FFFFFF"/>
                </a:solidFill>
                <a:latin typeface="Calibri"/>
                <a:cs typeface="Calibri"/>
              </a:rPr>
              <a:t>	</a:t>
            </a:r>
            <a:r>
              <a:rPr dirty="0" sz="3600" spc="-5" i="1">
                <a:solidFill>
                  <a:srgbClr val="FFFFFF"/>
                </a:solidFill>
                <a:latin typeface="Calibri"/>
                <a:cs typeface="Calibri"/>
              </a:rPr>
              <a:t>a</a:t>
            </a:r>
            <a:r>
              <a:rPr dirty="0" sz="3600" spc="-95" i="1">
                <a:solidFill>
                  <a:srgbClr val="FFFFFF"/>
                </a:solidFill>
                <a:latin typeface="Calibri"/>
                <a:cs typeface="Calibri"/>
              </a:rPr>
              <a:t>re</a:t>
            </a:r>
            <a:r>
              <a:rPr dirty="0" sz="3600" spc="-5" i="1">
                <a:solidFill>
                  <a:srgbClr val="FFFFFF"/>
                </a:solidFill>
                <a:latin typeface="Calibri"/>
                <a:cs typeface="Calibri"/>
              </a:rPr>
              <a:t>a</a:t>
            </a:r>
            <a:r>
              <a:rPr dirty="0" sz="3600" spc="125" i="1">
                <a:solidFill>
                  <a:srgbClr val="FFFFFF"/>
                </a:solidFill>
                <a:latin typeface="Calibri"/>
                <a:cs typeface="Calibri"/>
              </a:rPr>
              <a:t>s</a:t>
            </a:r>
            <a:r>
              <a:rPr dirty="0" sz="3600" i="1">
                <a:solidFill>
                  <a:srgbClr val="FFFFFF"/>
                </a:solidFill>
                <a:latin typeface="Calibri"/>
                <a:cs typeface="Calibri"/>
              </a:rPr>
              <a:t>	</a:t>
            </a:r>
            <a:r>
              <a:rPr dirty="0" sz="3600" spc="-95" i="1">
                <a:solidFill>
                  <a:srgbClr val="FFFFFF"/>
                </a:solidFill>
                <a:latin typeface="Calibri"/>
                <a:cs typeface="Calibri"/>
              </a:rPr>
              <a:t>o</a:t>
            </a:r>
            <a:r>
              <a:rPr dirty="0" sz="3600" spc="-55" i="1">
                <a:solidFill>
                  <a:srgbClr val="FFFFFF"/>
                </a:solidFill>
                <a:latin typeface="Calibri"/>
                <a:cs typeface="Calibri"/>
              </a:rPr>
              <a:t>f</a:t>
            </a:r>
            <a:r>
              <a:rPr dirty="0" sz="3600" i="1">
                <a:solidFill>
                  <a:srgbClr val="FFFFFF"/>
                </a:solidFill>
                <a:latin typeface="Calibri"/>
                <a:cs typeface="Calibri"/>
              </a:rPr>
              <a:t>	</a:t>
            </a:r>
            <a:r>
              <a:rPr dirty="0" sz="3600" spc="15" i="1">
                <a:solidFill>
                  <a:srgbClr val="FFFFFF"/>
                </a:solidFill>
                <a:latin typeface="Calibri"/>
                <a:cs typeface="Calibri"/>
              </a:rPr>
              <a:t>y</a:t>
            </a:r>
            <a:r>
              <a:rPr dirty="0" sz="3600" spc="15" i="1">
                <a:solidFill>
                  <a:srgbClr val="FFFFFF"/>
                </a:solidFill>
                <a:latin typeface="Calibri"/>
                <a:cs typeface="Calibri"/>
              </a:rPr>
              <a:t>o</a:t>
            </a:r>
            <a:r>
              <a:rPr dirty="0" sz="3600" spc="-120" i="1">
                <a:solidFill>
                  <a:srgbClr val="FFFFFF"/>
                </a:solidFill>
                <a:latin typeface="Calibri"/>
                <a:cs typeface="Calibri"/>
              </a:rPr>
              <a:t>ur</a:t>
            </a:r>
            <a:r>
              <a:rPr dirty="0" sz="3600" i="1">
                <a:solidFill>
                  <a:srgbClr val="FFFFFF"/>
                </a:solidFill>
                <a:latin typeface="Calibri"/>
                <a:cs typeface="Calibri"/>
              </a:rPr>
              <a:t>	</a:t>
            </a:r>
            <a:r>
              <a:rPr dirty="0" sz="3600" spc="-465" i="1">
                <a:solidFill>
                  <a:srgbClr val="FFFFFF"/>
                </a:solidFill>
                <a:latin typeface="Calibri"/>
                <a:cs typeface="Calibri"/>
              </a:rPr>
              <a:t>”</a:t>
            </a:r>
            <a:r>
              <a:rPr dirty="0" sz="3600" spc="-60" i="1">
                <a:solidFill>
                  <a:srgbClr val="FFFFFF"/>
                </a:solidFill>
                <a:latin typeface="Calibri"/>
                <a:cs typeface="Calibri"/>
              </a:rPr>
              <a:t>e</a:t>
            </a:r>
            <a:r>
              <a:rPr dirty="0" sz="3600" spc="-80" i="1">
                <a:solidFill>
                  <a:srgbClr val="FFFFFF"/>
                </a:solidFill>
                <a:latin typeface="Calibri"/>
                <a:cs typeface="Calibri"/>
              </a:rPr>
              <a:t>x</a:t>
            </a:r>
            <a:r>
              <a:rPr dirty="0" sz="3600" spc="-130" i="1">
                <a:solidFill>
                  <a:srgbClr val="FFFFFF"/>
                </a:solidFill>
                <a:latin typeface="Calibri"/>
                <a:cs typeface="Calibri"/>
              </a:rPr>
              <a:t>i</a:t>
            </a:r>
            <a:r>
              <a:rPr dirty="0" sz="3600" spc="120" i="1">
                <a:solidFill>
                  <a:srgbClr val="FFFFFF"/>
                </a:solidFill>
                <a:latin typeface="Calibri"/>
                <a:cs typeface="Calibri"/>
              </a:rPr>
              <a:t>s</a:t>
            </a:r>
            <a:r>
              <a:rPr dirty="0" sz="3600" spc="-210" i="1">
                <a:solidFill>
                  <a:srgbClr val="FFFFFF"/>
                </a:solidFill>
                <a:latin typeface="Calibri"/>
                <a:cs typeface="Calibri"/>
              </a:rPr>
              <a:t>t</a:t>
            </a:r>
            <a:r>
              <a:rPr dirty="0" sz="3600" spc="-60" i="1">
                <a:solidFill>
                  <a:srgbClr val="FFFFFF"/>
                </a:solidFill>
                <a:latin typeface="Calibri"/>
                <a:cs typeface="Calibri"/>
              </a:rPr>
              <a:t>e</a:t>
            </a:r>
            <a:r>
              <a:rPr dirty="0" sz="3600" spc="-55" i="1">
                <a:solidFill>
                  <a:srgbClr val="FFFFFF"/>
                </a:solidFill>
                <a:latin typeface="Calibri"/>
                <a:cs typeface="Calibri"/>
              </a:rPr>
              <a:t>n</a:t>
            </a:r>
            <a:r>
              <a:rPr dirty="0" sz="3600" spc="15" i="1">
                <a:solidFill>
                  <a:srgbClr val="FFFFFF"/>
                </a:solidFill>
                <a:latin typeface="Calibri"/>
                <a:cs typeface="Calibri"/>
              </a:rPr>
              <a:t>ce</a:t>
            </a:r>
            <a:r>
              <a:rPr dirty="0" sz="3600" spc="-459" i="1">
                <a:solidFill>
                  <a:srgbClr val="FFFFFF"/>
                </a:solidFill>
                <a:latin typeface="Calibri"/>
                <a:cs typeface="Calibri"/>
              </a:rPr>
              <a:t>”</a:t>
            </a:r>
            <a:r>
              <a:rPr dirty="0" sz="3600" i="1">
                <a:solidFill>
                  <a:srgbClr val="FFFFFF"/>
                </a:solidFill>
                <a:latin typeface="Calibri"/>
                <a:cs typeface="Calibri"/>
              </a:rPr>
              <a:t>	</a:t>
            </a:r>
            <a:r>
              <a:rPr dirty="0" sz="3600" spc="-85" i="1">
                <a:solidFill>
                  <a:srgbClr val="FFFFFF"/>
                </a:solidFill>
                <a:latin typeface="Calibri"/>
                <a:cs typeface="Calibri"/>
              </a:rPr>
              <a:t>th</a:t>
            </a:r>
            <a:r>
              <a:rPr dirty="0" sz="3600" spc="-100" i="1">
                <a:solidFill>
                  <a:srgbClr val="FFFFFF"/>
                </a:solidFill>
                <a:latin typeface="Calibri"/>
                <a:cs typeface="Calibri"/>
              </a:rPr>
              <a:t>a</a:t>
            </a:r>
            <a:r>
              <a:rPr dirty="0" sz="3600" spc="-204" i="1">
                <a:solidFill>
                  <a:srgbClr val="FFFFFF"/>
                </a:solidFill>
                <a:latin typeface="Calibri"/>
                <a:cs typeface="Calibri"/>
              </a:rPr>
              <a:t>t</a:t>
            </a:r>
            <a:r>
              <a:rPr dirty="0" sz="3600" i="1">
                <a:solidFill>
                  <a:srgbClr val="FFFFFF"/>
                </a:solidFill>
                <a:latin typeface="Calibri"/>
                <a:cs typeface="Calibri"/>
              </a:rPr>
              <a:t>	</a:t>
            </a:r>
            <a:r>
              <a:rPr dirty="0" sz="3600" spc="-30" i="1">
                <a:solidFill>
                  <a:srgbClr val="FFFFFF"/>
                </a:solidFill>
                <a:latin typeface="Calibri"/>
                <a:cs typeface="Calibri"/>
              </a:rPr>
              <a:t>f</a:t>
            </a:r>
            <a:r>
              <a:rPr dirty="0" sz="3600" spc="-40" i="1">
                <a:solidFill>
                  <a:srgbClr val="FFFFFF"/>
                </a:solidFill>
                <a:latin typeface="Calibri"/>
                <a:cs typeface="Calibri"/>
              </a:rPr>
              <a:t>a</a:t>
            </a:r>
            <a:r>
              <a:rPr dirty="0" sz="3600" spc="-40" i="1">
                <a:solidFill>
                  <a:srgbClr val="FFFFFF"/>
                </a:solidFill>
                <a:latin typeface="Calibri"/>
                <a:cs typeface="Calibri"/>
              </a:rPr>
              <a:t>ll </a:t>
            </a:r>
            <a:r>
              <a:rPr dirty="0" sz="3600" spc="-40" i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3600" spc="-70" i="1">
                <a:solidFill>
                  <a:srgbClr val="FFFFFF"/>
                </a:solidFill>
                <a:latin typeface="Calibri"/>
                <a:cs typeface="Calibri"/>
              </a:rPr>
              <a:t>short </a:t>
            </a:r>
            <a:r>
              <a:rPr dirty="0" sz="3600" spc="-75" i="1">
                <a:solidFill>
                  <a:srgbClr val="FFFFFF"/>
                </a:solidFill>
                <a:latin typeface="Calibri"/>
                <a:cs typeface="Calibri"/>
              </a:rPr>
              <a:t>of </a:t>
            </a:r>
            <a:r>
              <a:rPr dirty="0" sz="3600" spc="-110" i="1">
                <a:solidFill>
                  <a:srgbClr val="FFFFFF"/>
                </a:solidFill>
                <a:latin typeface="Calibri"/>
                <a:cs typeface="Calibri"/>
              </a:rPr>
              <a:t>the </a:t>
            </a:r>
            <a:r>
              <a:rPr dirty="0" sz="3600" spc="-50" i="1">
                <a:solidFill>
                  <a:srgbClr val="FFFFFF"/>
                </a:solidFill>
                <a:latin typeface="Calibri"/>
                <a:cs typeface="Calibri"/>
              </a:rPr>
              <a:t>existence </a:t>
            </a:r>
            <a:r>
              <a:rPr dirty="0" sz="3600" spc="-40" i="1">
                <a:solidFill>
                  <a:srgbClr val="FFFFFF"/>
                </a:solidFill>
                <a:latin typeface="Calibri"/>
                <a:cs typeface="Calibri"/>
              </a:rPr>
              <a:t>modeled </a:t>
            </a:r>
            <a:r>
              <a:rPr dirty="0" sz="3600" spc="-90" i="1">
                <a:solidFill>
                  <a:srgbClr val="FFFFFF"/>
                </a:solidFill>
                <a:latin typeface="Calibri"/>
                <a:cs typeface="Calibri"/>
              </a:rPr>
              <a:t>in </a:t>
            </a:r>
            <a:r>
              <a:rPr dirty="0" sz="3600" spc="-50" i="1">
                <a:solidFill>
                  <a:srgbClr val="FFFFFF"/>
                </a:solidFill>
                <a:latin typeface="Calibri"/>
                <a:cs typeface="Calibri"/>
              </a:rPr>
              <a:t>God’s</a:t>
            </a:r>
            <a:r>
              <a:rPr dirty="0" sz="3600" spc="-30" i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3600" spc="-110" i="1">
                <a:solidFill>
                  <a:srgbClr val="FFFFFF"/>
                </a:solidFill>
                <a:latin typeface="Calibri"/>
                <a:cs typeface="Calibri"/>
              </a:rPr>
              <a:t>word?</a:t>
            </a:r>
            <a:endParaRPr sz="36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12191998" cy="685799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630471" y="3114547"/>
            <a:ext cx="5241925" cy="57404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3600" spc="-5" b="0" i="1">
                <a:latin typeface="Calibri"/>
                <a:cs typeface="Calibri"/>
              </a:rPr>
              <a:t>Do </a:t>
            </a:r>
            <a:r>
              <a:rPr dirty="0" sz="3600" b="0" i="1">
                <a:latin typeface="Calibri"/>
                <a:cs typeface="Calibri"/>
              </a:rPr>
              <a:t>you know </a:t>
            </a:r>
            <a:r>
              <a:rPr dirty="0" sz="3600" spc="-5" b="0" i="1">
                <a:latin typeface="Calibri"/>
                <a:cs typeface="Calibri"/>
              </a:rPr>
              <a:t>why </a:t>
            </a:r>
            <a:r>
              <a:rPr dirty="0" sz="3600" b="0" i="1">
                <a:latin typeface="Calibri"/>
                <a:cs typeface="Calibri"/>
              </a:rPr>
              <a:t>you</a:t>
            </a:r>
            <a:r>
              <a:rPr dirty="0" sz="3600" spc="-75" b="0" i="1">
                <a:latin typeface="Calibri"/>
                <a:cs typeface="Calibri"/>
              </a:rPr>
              <a:t> </a:t>
            </a:r>
            <a:r>
              <a:rPr dirty="0" sz="3600" spc="-5" b="0" i="1">
                <a:latin typeface="Calibri"/>
                <a:cs typeface="Calibri"/>
              </a:rPr>
              <a:t>exist?</a:t>
            </a:r>
            <a:endParaRPr sz="36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182085" y="1728723"/>
            <a:ext cx="10139045" cy="344868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just" marL="12700">
              <a:lnSpc>
                <a:spcPct val="100000"/>
              </a:lnSpc>
              <a:spcBef>
                <a:spcPts val="100"/>
              </a:spcBef>
            </a:pPr>
            <a:r>
              <a:rPr dirty="0" sz="2800" i="1">
                <a:solidFill>
                  <a:srgbClr val="FFFFFF"/>
                </a:solidFill>
                <a:latin typeface="Calibri"/>
                <a:cs typeface="Calibri"/>
              </a:rPr>
              <a:t>Act 14:21 And </a:t>
            </a:r>
            <a:r>
              <a:rPr dirty="0" sz="2800" spc="-5" i="1">
                <a:solidFill>
                  <a:srgbClr val="FFFFFF"/>
                </a:solidFill>
                <a:latin typeface="Calibri"/>
                <a:cs typeface="Calibri"/>
              </a:rPr>
              <a:t>when they had preached the gospel to that</a:t>
            </a:r>
            <a:r>
              <a:rPr dirty="0" sz="2800" spc="35" i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2800" spc="-5" i="1">
                <a:solidFill>
                  <a:srgbClr val="FFFFFF"/>
                </a:solidFill>
                <a:latin typeface="Calibri"/>
                <a:cs typeface="Calibri"/>
              </a:rPr>
              <a:t>city,</a:t>
            </a:r>
            <a:endParaRPr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2850">
              <a:latin typeface="Times New Roman"/>
              <a:cs typeface="Times New Roman"/>
            </a:endParaRPr>
          </a:p>
          <a:p>
            <a:pPr algn="just" marL="12700" marR="5080">
              <a:lnSpc>
                <a:spcPct val="100600"/>
              </a:lnSpc>
            </a:pPr>
            <a:r>
              <a:rPr dirty="0" sz="2800" i="1">
                <a:solidFill>
                  <a:srgbClr val="FFFFFF"/>
                </a:solidFill>
                <a:latin typeface="Calibri"/>
                <a:cs typeface="Calibri"/>
              </a:rPr>
              <a:t>Rom 10:14 How </a:t>
            </a:r>
            <a:r>
              <a:rPr dirty="0" sz="2800" spc="-5" i="1">
                <a:solidFill>
                  <a:srgbClr val="FFFFFF"/>
                </a:solidFill>
                <a:latin typeface="Calibri"/>
                <a:cs typeface="Calibri"/>
              </a:rPr>
              <a:t>then shall they call </a:t>
            </a:r>
            <a:r>
              <a:rPr dirty="0" sz="2800" i="1">
                <a:solidFill>
                  <a:srgbClr val="FFFFFF"/>
                </a:solidFill>
                <a:latin typeface="Calibri"/>
                <a:cs typeface="Calibri"/>
              </a:rPr>
              <a:t>on </a:t>
            </a:r>
            <a:r>
              <a:rPr dirty="0" sz="2800" spc="-5" i="1">
                <a:solidFill>
                  <a:srgbClr val="FFFFFF"/>
                </a:solidFill>
                <a:latin typeface="Calibri"/>
                <a:cs typeface="Calibri"/>
              </a:rPr>
              <a:t>him in whom they have not  </a:t>
            </a:r>
            <a:r>
              <a:rPr dirty="0" sz="2800" spc="-5" i="1">
                <a:solidFill>
                  <a:srgbClr val="FFFFFF"/>
                </a:solidFill>
                <a:latin typeface="Calibri"/>
                <a:cs typeface="Calibri"/>
              </a:rPr>
              <a:t>believed? and how shall they believe in him </a:t>
            </a:r>
            <a:r>
              <a:rPr dirty="0" sz="2800" i="1">
                <a:solidFill>
                  <a:srgbClr val="FFFFFF"/>
                </a:solidFill>
                <a:latin typeface="Calibri"/>
                <a:cs typeface="Calibri"/>
              </a:rPr>
              <a:t>of </a:t>
            </a:r>
            <a:r>
              <a:rPr dirty="0" sz="2800" spc="-5" i="1">
                <a:solidFill>
                  <a:srgbClr val="FFFFFF"/>
                </a:solidFill>
                <a:latin typeface="Calibri"/>
                <a:cs typeface="Calibri"/>
              </a:rPr>
              <a:t>whom they have not  heard? and how shall they hear without </a:t>
            </a:r>
            <a:r>
              <a:rPr dirty="0" sz="2800" i="1">
                <a:solidFill>
                  <a:srgbClr val="FFFFFF"/>
                </a:solidFill>
                <a:latin typeface="Calibri"/>
                <a:cs typeface="Calibri"/>
              </a:rPr>
              <a:t>a </a:t>
            </a:r>
            <a:r>
              <a:rPr dirty="0" sz="2800" spc="-5" i="1">
                <a:solidFill>
                  <a:srgbClr val="FFFFFF"/>
                </a:solidFill>
                <a:latin typeface="Calibri"/>
                <a:cs typeface="Calibri"/>
              </a:rPr>
              <a:t>preacher? </a:t>
            </a:r>
            <a:r>
              <a:rPr dirty="0" sz="2800" i="1">
                <a:solidFill>
                  <a:srgbClr val="FFFFFF"/>
                </a:solidFill>
                <a:latin typeface="Calibri"/>
                <a:cs typeface="Calibri"/>
              </a:rPr>
              <a:t>15 And </a:t>
            </a:r>
            <a:r>
              <a:rPr dirty="0" sz="2800" spc="-5" i="1">
                <a:solidFill>
                  <a:srgbClr val="FFFFFF"/>
                </a:solidFill>
                <a:latin typeface="Calibri"/>
                <a:cs typeface="Calibri"/>
              </a:rPr>
              <a:t>how shall  they preach, except they be sent? as it is written, </a:t>
            </a:r>
            <a:r>
              <a:rPr dirty="0" sz="2800" i="1">
                <a:solidFill>
                  <a:srgbClr val="FFFFFF"/>
                </a:solidFill>
                <a:latin typeface="Calibri"/>
                <a:cs typeface="Calibri"/>
              </a:rPr>
              <a:t>How </a:t>
            </a:r>
            <a:r>
              <a:rPr dirty="0" sz="2800" spc="-5" i="1">
                <a:solidFill>
                  <a:srgbClr val="FFFFFF"/>
                </a:solidFill>
                <a:latin typeface="Calibri"/>
                <a:cs typeface="Calibri"/>
              </a:rPr>
              <a:t>beautiful are  the feet </a:t>
            </a:r>
            <a:r>
              <a:rPr dirty="0" sz="2800" i="1">
                <a:solidFill>
                  <a:srgbClr val="FFFFFF"/>
                </a:solidFill>
                <a:latin typeface="Calibri"/>
                <a:cs typeface="Calibri"/>
              </a:rPr>
              <a:t>of </a:t>
            </a:r>
            <a:r>
              <a:rPr dirty="0" sz="2800" spc="-5" i="1">
                <a:solidFill>
                  <a:srgbClr val="FFFFFF"/>
                </a:solidFill>
                <a:latin typeface="Calibri"/>
                <a:cs typeface="Calibri"/>
              </a:rPr>
              <a:t>them that preach the gospel </a:t>
            </a:r>
            <a:r>
              <a:rPr dirty="0" sz="2800" i="1">
                <a:solidFill>
                  <a:srgbClr val="FFFFFF"/>
                </a:solidFill>
                <a:latin typeface="Calibri"/>
                <a:cs typeface="Calibri"/>
              </a:rPr>
              <a:t>of </a:t>
            </a:r>
            <a:r>
              <a:rPr dirty="0" sz="2800" spc="-5" i="1">
                <a:solidFill>
                  <a:srgbClr val="FFFFFF"/>
                </a:solidFill>
                <a:latin typeface="Calibri"/>
                <a:cs typeface="Calibri"/>
              </a:rPr>
              <a:t>peace, and bring glad  tidings </a:t>
            </a:r>
            <a:r>
              <a:rPr dirty="0" sz="2800" i="1">
                <a:solidFill>
                  <a:srgbClr val="FFFFFF"/>
                </a:solidFill>
                <a:latin typeface="Calibri"/>
                <a:cs typeface="Calibri"/>
              </a:rPr>
              <a:t>of </a:t>
            </a:r>
            <a:r>
              <a:rPr dirty="0" sz="2800" spc="-5" i="1">
                <a:solidFill>
                  <a:srgbClr val="FFFFFF"/>
                </a:solidFill>
                <a:latin typeface="Calibri"/>
                <a:cs typeface="Calibri"/>
              </a:rPr>
              <a:t>good things!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448487" y="407923"/>
            <a:ext cx="3372485" cy="84836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1.</a:t>
            </a:r>
            <a:r>
              <a:rPr dirty="0" spc="-75"/>
              <a:t> </a:t>
            </a:r>
            <a:r>
              <a:rPr dirty="0" spc="-5"/>
              <a:t>Preached</a:t>
            </a:r>
          </a:p>
        </p:txBody>
      </p:sp>
      <p:sp>
        <p:nvSpPr>
          <p:cNvPr id="4" name="object 4"/>
          <p:cNvSpPr/>
          <p:nvPr/>
        </p:nvSpPr>
        <p:spPr>
          <a:xfrm>
            <a:off x="461187" y="1194219"/>
            <a:ext cx="3352800" cy="88900"/>
          </a:xfrm>
          <a:custGeom>
            <a:avLst/>
            <a:gdLst/>
            <a:ahLst/>
            <a:cxnLst/>
            <a:rect l="l" t="t" r="r" b="b"/>
            <a:pathLst>
              <a:path w="3352800" h="88900">
                <a:moveTo>
                  <a:pt x="0" y="0"/>
                </a:moveTo>
                <a:lnTo>
                  <a:pt x="3352799" y="0"/>
                </a:lnTo>
                <a:lnTo>
                  <a:pt x="3352799" y="88900"/>
                </a:lnTo>
                <a:lnTo>
                  <a:pt x="0" y="8890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38948" y="3410204"/>
            <a:ext cx="6909434" cy="2386965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6600"/>
              <a:t>Key </a:t>
            </a:r>
            <a:r>
              <a:rPr dirty="0" sz="6600" spc="-5"/>
              <a:t>Point</a:t>
            </a:r>
            <a:r>
              <a:rPr dirty="0" sz="6600" spc="-40"/>
              <a:t> </a:t>
            </a:r>
            <a:r>
              <a:rPr dirty="0" sz="6600"/>
              <a:t>#1</a:t>
            </a:r>
            <a:endParaRPr sz="6600"/>
          </a:p>
          <a:p>
            <a:pPr marL="12700" marR="5080">
              <a:lnSpc>
                <a:spcPct val="100499"/>
              </a:lnSpc>
              <a:spcBef>
                <a:spcPts val="60"/>
              </a:spcBef>
            </a:pPr>
            <a:r>
              <a:rPr dirty="0" sz="4400" spc="-5"/>
              <a:t>We exist to deliver </a:t>
            </a:r>
            <a:r>
              <a:rPr dirty="0" sz="4400"/>
              <a:t>a </a:t>
            </a:r>
            <a:r>
              <a:rPr dirty="0" sz="4400" spc="-5"/>
              <a:t>message  to those who </a:t>
            </a:r>
            <a:r>
              <a:rPr dirty="0" sz="4400"/>
              <a:t>need </a:t>
            </a:r>
            <a:r>
              <a:rPr dirty="0" sz="4400" spc="-5"/>
              <a:t>it</a:t>
            </a:r>
            <a:endParaRPr sz="440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182085" y="1728723"/>
            <a:ext cx="10139680" cy="2585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just" marL="12700">
              <a:lnSpc>
                <a:spcPct val="100000"/>
              </a:lnSpc>
              <a:spcBef>
                <a:spcPts val="100"/>
              </a:spcBef>
            </a:pPr>
            <a:r>
              <a:rPr dirty="0" sz="2800" i="1">
                <a:solidFill>
                  <a:srgbClr val="FFFFFF"/>
                </a:solidFill>
                <a:latin typeface="Calibri"/>
                <a:cs typeface="Calibri"/>
              </a:rPr>
              <a:t>Act 14:21 </a:t>
            </a:r>
            <a:r>
              <a:rPr dirty="0" sz="2800" spc="-5" i="1">
                <a:solidFill>
                  <a:srgbClr val="FFFFFF"/>
                </a:solidFill>
                <a:latin typeface="Calibri"/>
                <a:cs typeface="Calibri"/>
              </a:rPr>
              <a:t>…and had taught</a:t>
            </a:r>
            <a:r>
              <a:rPr dirty="0" sz="2800" spc="10" i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2800" spc="-5" i="1">
                <a:solidFill>
                  <a:srgbClr val="FFFFFF"/>
                </a:solidFill>
                <a:latin typeface="Calibri"/>
                <a:cs typeface="Calibri"/>
              </a:rPr>
              <a:t>many…</a:t>
            </a:r>
            <a:endParaRPr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2900">
              <a:latin typeface="Times New Roman"/>
              <a:cs typeface="Times New Roman"/>
            </a:endParaRPr>
          </a:p>
          <a:p>
            <a:pPr algn="just" marL="12700">
              <a:lnSpc>
                <a:spcPct val="100000"/>
              </a:lnSpc>
            </a:pPr>
            <a:r>
              <a:rPr dirty="0" sz="2800">
                <a:solidFill>
                  <a:srgbClr val="FFFFFF"/>
                </a:solidFill>
                <a:latin typeface="Calibri"/>
                <a:cs typeface="Calibri"/>
              </a:rPr>
              <a:t>- </a:t>
            </a:r>
            <a:r>
              <a:rPr dirty="0" sz="2800" spc="-5">
                <a:solidFill>
                  <a:srgbClr val="FFFFFF"/>
                </a:solidFill>
                <a:latin typeface="Calibri"/>
                <a:cs typeface="Calibri"/>
              </a:rPr>
              <a:t>This was </a:t>
            </a:r>
            <a:r>
              <a:rPr dirty="0" sz="2800">
                <a:solidFill>
                  <a:srgbClr val="FFFFFF"/>
                </a:solidFill>
                <a:latin typeface="Calibri"/>
                <a:cs typeface="Calibri"/>
              </a:rPr>
              <a:t>the </a:t>
            </a:r>
            <a:r>
              <a:rPr dirty="0" sz="2800" spc="-5">
                <a:solidFill>
                  <a:srgbClr val="FFFFFF"/>
                </a:solidFill>
                <a:latin typeface="Calibri"/>
                <a:cs typeface="Calibri"/>
              </a:rPr>
              <a:t>pulpit ministry for </a:t>
            </a:r>
            <a:r>
              <a:rPr dirty="0" sz="2800">
                <a:solidFill>
                  <a:srgbClr val="FFFFFF"/>
                </a:solidFill>
                <a:latin typeface="Calibri"/>
                <a:cs typeface="Calibri"/>
              </a:rPr>
              <a:t>the</a:t>
            </a:r>
            <a:r>
              <a:rPr dirty="0" sz="2800" spc="-415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2800" spc="-5">
                <a:solidFill>
                  <a:srgbClr val="FFFFFF"/>
                </a:solidFill>
                <a:latin typeface="Calibri"/>
                <a:cs typeface="Calibri"/>
              </a:rPr>
              <a:t>believers.</a:t>
            </a:r>
            <a:endParaRPr sz="2800">
              <a:latin typeface="Calibri"/>
              <a:cs typeface="Calibri"/>
            </a:endParaRPr>
          </a:p>
          <a:p>
            <a:pPr algn="just" marL="469900" marR="5080" indent="-457200">
              <a:lnSpc>
                <a:spcPct val="99600"/>
              </a:lnSpc>
              <a:spcBef>
                <a:spcPts val="60"/>
              </a:spcBef>
            </a:pPr>
            <a:r>
              <a:rPr dirty="0" sz="2800">
                <a:solidFill>
                  <a:srgbClr val="FFFFFF"/>
                </a:solidFill>
                <a:latin typeface="Calibri"/>
                <a:cs typeface="Calibri"/>
              </a:rPr>
              <a:t>- </a:t>
            </a:r>
            <a:r>
              <a:rPr dirty="0" sz="2800" spc="-5">
                <a:solidFill>
                  <a:srgbClr val="FFFFFF"/>
                </a:solidFill>
                <a:latin typeface="Calibri"/>
                <a:cs typeface="Calibri"/>
              </a:rPr>
              <a:t>Doctrine is important </a:t>
            </a:r>
            <a:r>
              <a:rPr dirty="0" sz="2800">
                <a:solidFill>
                  <a:srgbClr val="FFFFFF"/>
                </a:solidFill>
                <a:latin typeface="Calibri"/>
                <a:cs typeface="Calibri"/>
              </a:rPr>
              <a:t>- - - </a:t>
            </a:r>
            <a:r>
              <a:rPr dirty="0" sz="2800" spc="-5">
                <a:solidFill>
                  <a:srgbClr val="FFFFFF"/>
                </a:solidFill>
                <a:latin typeface="Calibri"/>
                <a:cs typeface="Calibri"/>
              </a:rPr>
              <a:t>what we teach is crucial because it </a:t>
            </a:r>
            <a:r>
              <a:rPr dirty="0" sz="2800" spc="-10">
                <a:solidFill>
                  <a:srgbClr val="FFFFFF"/>
                </a:solidFill>
                <a:latin typeface="Calibri"/>
                <a:cs typeface="Calibri"/>
              </a:rPr>
              <a:t>gives  </a:t>
            </a:r>
            <a:r>
              <a:rPr dirty="0" sz="2800" spc="-5">
                <a:solidFill>
                  <a:srgbClr val="FFFFFF"/>
                </a:solidFill>
                <a:latin typeface="Calibri"/>
                <a:cs typeface="Calibri"/>
              </a:rPr>
              <a:t>strength to </a:t>
            </a:r>
            <a:r>
              <a:rPr dirty="0" sz="2800">
                <a:solidFill>
                  <a:srgbClr val="FFFFFF"/>
                </a:solidFill>
                <a:latin typeface="Calibri"/>
                <a:cs typeface="Calibri"/>
              </a:rPr>
              <a:t>the </a:t>
            </a:r>
            <a:r>
              <a:rPr dirty="0" sz="2800" spc="-5">
                <a:solidFill>
                  <a:srgbClr val="FFFFFF"/>
                </a:solidFill>
                <a:latin typeface="Calibri"/>
                <a:cs typeface="Calibri"/>
              </a:rPr>
              <a:t>young believer and informs our ministry  perspectives.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461187" y="1194219"/>
            <a:ext cx="2667000" cy="88900"/>
          </a:xfrm>
          <a:custGeom>
            <a:avLst/>
            <a:gdLst/>
            <a:ahLst/>
            <a:cxnLst/>
            <a:rect l="l" t="t" r="r" b="b"/>
            <a:pathLst>
              <a:path w="2667000" h="88900">
                <a:moveTo>
                  <a:pt x="0" y="88900"/>
                </a:moveTo>
                <a:lnTo>
                  <a:pt x="2667000" y="88900"/>
                </a:lnTo>
                <a:lnTo>
                  <a:pt x="2667000" y="0"/>
                </a:lnTo>
                <a:lnTo>
                  <a:pt x="0" y="0"/>
                </a:lnTo>
                <a:lnTo>
                  <a:pt x="0" y="8890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448487" y="407923"/>
            <a:ext cx="2689860" cy="84836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2.</a:t>
            </a:r>
            <a:r>
              <a:rPr dirty="0" spc="-75"/>
              <a:t> </a:t>
            </a:r>
            <a:r>
              <a:rPr dirty="0" spc="-5"/>
              <a:t>Taught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38948" y="3410204"/>
            <a:ext cx="8430895" cy="2386965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6600"/>
              <a:t>Key </a:t>
            </a:r>
            <a:r>
              <a:rPr dirty="0" sz="6600" spc="-5"/>
              <a:t>Point</a:t>
            </a:r>
            <a:r>
              <a:rPr dirty="0" sz="6600" spc="-35"/>
              <a:t> </a:t>
            </a:r>
            <a:r>
              <a:rPr dirty="0" sz="6600"/>
              <a:t>#2</a:t>
            </a:r>
            <a:endParaRPr sz="6600"/>
          </a:p>
          <a:p>
            <a:pPr marL="12700" marR="5080">
              <a:lnSpc>
                <a:spcPct val="100499"/>
              </a:lnSpc>
              <a:spcBef>
                <a:spcPts val="60"/>
              </a:spcBef>
            </a:pPr>
            <a:r>
              <a:rPr dirty="0" sz="4400" spc="-5"/>
              <a:t>We exist to </a:t>
            </a:r>
            <a:r>
              <a:rPr dirty="0" sz="4400"/>
              <a:t>be </a:t>
            </a:r>
            <a:r>
              <a:rPr dirty="0" sz="4400" spc="-5"/>
              <a:t>refreshed </a:t>
            </a:r>
            <a:r>
              <a:rPr dirty="0" sz="4400"/>
              <a:t>&amp; </a:t>
            </a:r>
            <a:r>
              <a:rPr dirty="0" sz="4400" spc="-10"/>
              <a:t>renewed  </a:t>
            </a:r>
            <a:r>
              <a:rPr dirty="0" sz="4400" spc="-5"/>
              <a:t>within the congregation.</a:t>
            </a:r>
            <a:endParaRPr sz="440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182085" y="1728723"/>
            <a:ext cx="9076690" cy="17475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800" i="1">
                <a:solidFill>
                  <a:srgbClr val="FFFFFF"/>
                </a:solidFill>
                <a:latin typeface="Calibri"/>
                <a:cs typeface="Calibri"/>
              </a:rPr>
              <a:t>Act 14:21 </a:t>
            </a:r>
            <a:r>
              <a:rPr dirty="0" sz="2800" spc="-5" i="1">
                <a:solidFill>
                  <a:srgbClr val="FFFFFF"/>
                </a:solidFill>
                <a:latin typeface="Calibri"/>
                <a:cs typeface="Calibri"/>
              </a:rPr>
              <a:t>…Confirming the souls </a:t>
            </a:r>
            <a:r>
              <a:rPr dirty="0" sz="2800" i="1">
                <a:solidFill>
                  <a:srgbClr val="FFFFFF"/>
                </a:solidFill>
                <a:latin typeface="Calibri"/>
                <a:cs typeface="Calibri"/>
              </a:rPr>
              <a:t>of </a:t>
            </a:r>
            <a:r>
              <a:rPr dirty="0" sz="2800" spc="-5" i="1">
                <a:solidFill>
                  <a:srgbClr val="FFFFFF"/>
                </a:solidFill>
                <a:latin typeface="Calibri"/>
                <a:cs typeface="Calibri"/>
              </a:rPr>
              <a:t>the</a:t>
            </a:r>
            <a:r>
              <a:rPr dirty="0" sz="2800" spc="15" i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2800" spc="-5" i="1">
                <a:solidFill>
                  <a:srgbClr val="FFFFFF"/>
                </a:solidFill>
                <a:latin typeface="Calibri"/>
                <a:cs typeface="Calibri"/>
              </a:rPr>
              <a:t>disciples,…</a:t>
            </a:r>
            <a:endParaRPr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29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tabLst>
                <a:tab pos="469265" algn="l"/>
              </a:tabLst>
            </a:pPr>
            <a:r>
              <a:rPr dirty="0" sz="2800">
                <a:solidFill>
                  <a:srgbClr val="FFFFFF"/>
                </a:solidFill>
                <a:latin typeface="Calibri"/>
                <a:cs typeface="Calibri"/>
              </a:rPr>
              <a:t>-	</a:t>
            </a:r>
            <a:r>
              <a:rPr dirty="0" sz="2800" spc="-5">
                <a:solidFill>
                  <a:srgbClr val="FFFFFF"/>
                </a:solidFill>
                <a:latin typeface="Calibri"/>
                <a:cs typeface="Calibri"/>
              </a:rPr>
              <a:t>The word confirm means to “prop </a:t>
            </a:r>
            <a:r>
              <a:rPr dirty="0" sz="2800">
                <a:solidFill>
                  <a:srgbClr val="FFFFFF"/>
                </a:solidFill>
                <a:latin typeface="Calibri"/>
                <a:cs typeface="Calibri"/>
              </a:rPr>
              <a:t>up” </a:t>
            </a:r>
            <a:r>
              <a:rPr dirty="0" sz="2800" spc="-5">
                <a:solidFill>
                  <a:srgbClr val="FFFFFF"/>
                </a:solidFill>
                <a:latin typeface="Calibri"/>
                <a:cs typeface="Calibri"/>
              </a:rPr>
              <a:t>or provide</a:t>
            </a:r>
            <a:r>
              <a:rPr dirty="0" sz="2800" spc="6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2800" spc="-5">
                <a:solidFill>
                  <a:srgbClr val="FFFFFF"/>
                </a:solidFill>
                <a:latin typeface="Calibri"/>
                <a:cs typeface="Calibri"/>
              </a:rPr>
              <a:t>structure.</a:t>
            </a:r>
            <a:endParaRPr sz="28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145"/>
              </a:spcBef>
              <a:tabLst>
                <a:tab pos="469265" algn="l"/>
              </a:tabLst>
            </a:pPr>
            <a:r>
              <a:rPr dirty="0" sz="2800" spc="250">
                <a:solidFill>
                  <a:srgbClr val="FFFFFF"/>
                </a:solidFill>
                <a:latin typeface="Arial Narrow"/>
                <a:cs typeface="Arial Narrow"/>
              </a:rPr>
              <a:t>-	</a:t>
            </a:r>
            <a:r>
              <a:rPr dirty="0" sz="2800" spc="70">
                <a:solidFill>
                  <a:srgbClr val="FFFFFF"/>
                </a:solidFill>
                <a:latin typeface="Arial Narrow"/>
                <a:cs typeface="Arial Narrow"/>
              </a:rPr>
              <a:t>This </a:t>
            </a:r>
            <a:r>
              <a:rPr dirty="0" sz="2800" spc="30">
                <a:solidFill>
                  <a:srgbClr val="FFFFFF"/>
                </a:solidFill>
                <a:latin typeface="Arial Narrow"/>
                <a:cs typeface="Arial Narrow"/>
              </a:rPr>
              <a:t>is </a:t>
            </a:r>
            <a:r>
              <a:rPr dirty="0" sz="2800" spc="75">
                <a:solidFill>
                  <a:srgbClr val="FFFFFF"/>
                </a:solidFill>
                <a:latin typeface="Arial Narrow"/>
                <a:cs typeface="Arial Narrow"/>
              </a:rPr>
              <a:t>where </a:t>
            </a:r>
            <a:r>
              <a:rPr dirty="0" sz="2800" spc="85">
                <a:solidFill>
                  <a:srgbClr val="FFFFFF"/>
                </a:solidFill>
                <a:latin typeface="Arial Narrow"/>
                <a:cs typeface="Arial Narrow"/>
              </a:rPr>
              <a:t>doctrine </a:t>
            </a:r>
            <a:r>
              <a:rPr dirty="0" sz="2800" spc="30">
                <a:solidFill>
                  <a:srgbClr val="FFFFFF"/>
                </a:solidFill>
                <a:latin typeface="Arial Narrow"/>
                <a:cs typeface="Arial Narrow"/>
              </a:rPr>
              <a:t>is </a:t>
            </a:r>
            <a:r>
              <a:rPr dirty="0" sz="2800" spc="70">
                <a:solidFill>
                  <a:srgbClr val="FFFFFF"/>
                </a:solidFill>
                <a:latin typeface="Arial Narrow"/>
                <a:cs typeface="Arial Narrow"/>
              </a:rPr>
              <a:t>established </a:t>
            </a:r>
            <a:r>
              <a:rPr dirty="0" sz="2800" spc="30">
                <a:solidFill>
                  <a:srgbClr val="FFFFFF"/>
                </a:solidFill>
                <a:latin typeface="Arial Narrow"/>
                <a:cs typeface="Arial Narrow"/>
              </a:rPr>
              <a:t>as a</a:t>
            </a:r>
            <a:r>
              <a:rPr dirty="0" sz="2800" spc="-235">
                <a:solidFill>
                  <a:srgbClr val="FFFFFF"/>
                </a:solidFill>
                <a:latin typeface="Arial Narrow"/>
                <a:cs typeface="Arial Narrow"/>
              </a:rPr>
              <a:t> </a:t>
            </a:r>
            <a:r>
              <a:rPr dirty="0" sz="2800" spc="45">
                <a:solidFill>
                  <a:srgbClr val="FFFFFF"/>
                </a:solidFill>
                <a:latin typeface="Arial Narrow"/>
                <a:cs typeface="Arial Narrow"/>
              </a:rPr>
              <a:t>lifestyle.</a:t>
            </a:r>
            <a:endParaRPr sz="2800">
              <a:latin typeface="Arial Narrow"/>
              <a:cs typeface="Arial Narrow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448487" y="407923"/>
            <a:ext cx="3712210" cy="84836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3.</a:t>
            </a:r>
            <a:r>
              <a:rPr dirty="0" spc="-75"/>
              <a:t> </a:t>
            </a:r>
            <a:r>
              <a:rPr dirty="0" spc="-5"/>
              <a:t>Confirmed</a:t>
            </a:r>
          </a:p>
        </p:txBody>
      </p:sp>
      <p:sp>
        <p:nvSpPr>
          <p:cNvPr id="4" name="object 4"/>
          <p:cNvSpPr/>
          <p:nvPr/>
        </p:nvSpPr>
        <p:spPr>
          <a:xfrm>
            <a:off x="461187" y="1194219"/>
            <a:ext cx="3683000" cy="88900"/>
          </a:xfrm>
          <a:custGeom>
            <a:avLst/>
            <a:gdLst/>
            <a:ahLst/>
            <a:cxnLst/>
            <a:rect l="l" t="t" r="r" b="b"/>
            <a:pathLst>
              <a:path w="3683000" h="88900">
                <a:moveTo>
                  <a:pt x="0" y="0"/>
                </a:moveTo>
                <a:lnTo>
                  <a:pt x="3682999" y="0"/>
                </a:lnTo>
                <a:lnTo>
                  <a:pt x="3682999" y="88900"/>
                </a:lnTo>
                <a:lnTo>
                  <a:pt x="0" y="8890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38948" y="3410204"/>
            <a:ext cx="8035290" cy="2386965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6600"/>
              <a:t>Key </a:t>
            </a:r>
            <a:r>
              <a:rPr dirty="0" sz="6600" spc="-5"/>
              <a:t>Point</a:t>
            </a:r>
            <a:r>
              <a:rPr dirty="0" sz="6600" spc="-35"/>
              <a:t> </a:t>
            </a:r>
            <a:r>
              <a:rPr dirty="0" sz="6600"/>
              <a:t>#3</a:t>
            </a:r>
            <a:endParaRPr sz="6600"/>
          </a:p>
          <a:p>
            <a:pPr marL="12700" marR="5080">
              <a:lnSpc>
                <a:spcPct val="100499"/>
              </a:lnSpc>
              <a:spcBef>
                <a:spcPts val="60"/>
              </a:spcBef>
            </a:pPr>
            <a:r>
              <a:rPr dirty="0" sz="4400" spc="-5"/>
              <a:t>We exist to teach biblical concepts  fit for faithful</a:t>
            </a:r>
            <a:r>
              <a:rPr dirty="0" sz="4400"/>
              <a:t> </a:t>
            </a:r>
            <a:r>
              <a:rPr dirty="0" sz="4400" spc="-10"/>
              <a:t>practice.</a:t>
            </a:r>
            <a:endParaRPr sz="440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body" idx="1"/>
          </p:nvPr>
        </p:nvSpPr>
        <p:spPr>
          <a:prstGeom prst="rect"/>
        </p:spPr>
        <p:txBody>
          <a:bodyPr wrap="square" lIns="0" tIns="6350" rIns="0" bIns="0" rtlCol="0" vert="horz">
            <a:spAutoFit/>
          </a:bodyPr>
          <a:lstStyle/>
          <a:p>
            <a:pPr marL="322580" marR="5080">
              <a:lnSpc>
                <a:spcPct val="101400"/>
              </a:lnSpc>
              <a:spcBef>
                <a:spcPts val="50"/>
              </a:spcBef>
              <a:tabLst>
                <a:tab pos="1483360" algn="l"/>
                <a:tab pos="3007360" algn="l"/>
                <a:tab pos="3907790" algn="l"/>
                <a:tab pos="4358005" algn="l"/>
                <a:tab pos="5753735" algn="l"/>
                <a:tab pos="6165215" algn="l"/>
                <a:tab pos="6784975" algn="l"/>
                <a:tab pos="7694930" algn="l"/>
                <a:tab pos="8390890" algn="l"/>
                <a:tab pos="9142095" algn="l"/>
                <a:tab pos="9713595" algn="l"/>
              </a:tabLst>
            </a:pPr>
            <a:r>
              <a:rPr dirty="0" spc="5"/>
              <a:t>…</a:t>
            </a:r>
            <a:r>
              <a:rPr dirty="0"/>
              <a:t>[</a:t>
            </a:r>
            <a:r>
              <a:rPr dirty="0" spc="-5"/>
              <a:t>and</a:t>
            </a:r>
            <a:r>
              <a:rPr dirty="0"/>
              <a:t>]	e</a:t>
            </a:r>
            <a:r>
              <a:rPr dirty="0" spc="-5"/>
              <a:t>xh</a:t>
            </a:r>
            <a:r>
              <a:rPr dirty="0"/>
              <a:t>or</a:t>
            </a:r>
            <a:r>
              <a:rPr dirty="0" spc="-5"/>
              <a:t>tin</a:t>
            </a:r>
            <a:r>
              <a:rPr dirty="0"/>
              <a:t>g	</a:t>
            </a:r>
            <a:r>
              <a:rPr dirty="0" spc="-5"/>
              <a:t>the</a:t>
            </a:r>
            <a:r>
              <a:rPr dirty="0"/>
              <a:t>m	</a:t>
            </a:r>
            <a:r>
              <a:rPr dirty="0" spc="-5"/>
              <a:t>t</a:t>
            </a:r>
            <a:r>
              <a:rPr dirty="0"/>
              <a:t>o	</a:t>
            </a:r>
            <a:r>
              <a:rPr dirty="0" spc="-5"/>
              <a:t>c</a:t>
            </a:r>
            <a:r>
              <a:rPr dirty="0"/>
              <a:t>o</a:t>
            </a:r>
            <a:r>
              <a:rPr dirty="0" spc="-5"/>
              <a:t>n</a:t>
            </a:r>
            <a:r>
              <a:rPr dirty="0"/>
              <a:t>t</a:t>
            </a:r>
            <a:r>
              <a:rPr dirty="0" spc="-10"/>
              <a:t>i</a:t>
            </a:r>
            <a:r>
              <a:rPr dirty="0" spc="-5"/>
              <a:t>nu</a:t>
            </a:r>
            <a:r>
              <a:rPr dirty="0"/>
              <a:t>e	</a:t>
            </a:r>
            <a:r>
              <a:rPr dirty="0" spc="-5"/>
              <a:t>i</a:t>
            </a:r>
            <a:r>
              <a:rPr dirty="0"/>
              <a:t>n	</a:t>
            </a:r>
            <a:r>
              <a:rPr dirty="0" spc="-5"/>
              <a:t>th</a:t>
            </a:r>
            <a:r>
              <a:rPr dirty="0"/>
              <a:t>e	</a:t>
            </a:r>
            <a:r>
              <a:rPr dirty="0" spc="-5"/>
              <a:t>fa</a:t>
            </a:r>
            <a:r>
              <a:rPr dirty="0" spc="-10"/>
              <a:t>i</a:t>
            </a:r>
            <a:r>
              <a:rPr dirty="0" spc="-5"/>
              <a:t>th</a:t>
            </a:r>
            <a:r>
              <a:rPr dirty="0"/>
              <a:t>,	</a:t>
            </a:r>
            <a:r>
              <a:rPr dirty="0" spc="-5"/>
              <a:t>an</a:t>
            </a:r>
            <a:r>
              <a:rPr dirty="0"/>
              <a:t>d	</a:t>
            </a:r>
            <a:r>
              <a:rPr dirty="0" spc="-5"/>
              <a:t>tha</a:t>
            </a:r>
            <a:r>
              <a:rPr dirty="0"/>
              <a:t>t	</a:t>
            </a:r>
            <a:r>
              <a:rPr dirty="0" spc="-5"/>
              <a:t>w</a:t>
            </a:r>
            <a:r>
              <a:rPr dirty="0"/>
              <a:t>e	</a:t>
            </a:r>
            <a:r>
              <a:rPr dirty="0" spc="-5"/>
              <a:t>must </a:t>
            </a:r>
            <a:r>
              <a:rPr dirty="0" spc="-5" i="1"/>
              <a:t> through much tribulation </a:t>
            </a:r>
            <a:r>
              <a:rPr dirty="0" i="1"/>
              <a:t>enter </a:t>
            </a:r>
            <a:r>
              <a:rPr dirty="0" spc="-5" i="1"/>
              <a:t>into the kingdom </a:t>
            </a:r>
            <a:r>
              <a:rPr dirty="0" i="1"/>
              <a:t>of</a:t>
            </a:r>
            <a:r>
              <a:rPr dirty="0" spc="15" i="1"/>
              <a:t> </a:t>
            </a:r>
            <a:r>
              <a:rPr dirty="0" spc="-5" i="1"/>
              <a:t>God.</a:t>
            </a:r>
          </a:p>
          <a:p>
            <a:pPr marL="309880">
              <a:lnSpc>
                <a:spcPct val="100000"/>
              </a:lnSpc>
              <a:spcBef>
                <a:spcPts val="50"/>
              </a:spcBef>
            </a:pPr>
            <a:endParaRPr sz="2900">
              <a:latin typeface="Times New Roman"/>
              <a:cs typeface="Times New Roman"/>
            </a:endParaRPr>
          </a:p>
          <a:p>
            <a:pPr marL="322580" marR="5080">
              <a:lnSpc>
                <a:spcPct val="101400"/>
              </a:lnSpc>
              <a:tabLst>
                <a:tab pos="601345" algn="l"/>
                <a:tab pos="2342515" algn="l"/>
                <a:tab pos="3291840" algn="l"/>
                <a:tab pos="3714115" algn="l"/>
                <a:tab pos="4998085" algn="l"/>
                <a:tab pos="6590030" algn="l"/>
                <a:tab pos="8031480" algn="l"/>
                <a:tab pos="8718550" algn="l"/>
              </a:tabLst>
            </a:pPr>
            <a:r>
              <a:rPr dirty="0" spc="160"/>
              <a:t>-</a:t>
            </a:r>
            <a:r>
              <a:rPr dirty="0" spc="160"/>
              <a:t>	</a:t>
            </a:r>
            <a:r>
              <a:rPr dirty="0" spc="5"/>
              <a:t>Ex</a:t>
            </a:r>
            <a:r>
              <a:rPr dirty="0" spc="-45"/>
              <a:t>h</a:t>
            </a:r>
            <a:r>
              <a:rPr dirty="0" spc="-65"/>
              <a:t>o</a:t>
            </a:r>
            <a:r>
              <a:rPr dirty="0" spc="-100"/>
              <a:t>r</a:t>
            </a:r>
            <a:r>
              <a:rPr dirty="0" spc="-170"/>
              <a:t>t</a:t>
            </a:r>
            <a:r>
              <a:rPr dirty="0" spc="-5"/>
              <a:t>a</a:t>
            </a:r>
            <a:r>
              <a:rPr dirty="0" spc="-170"/>
              <a:t>t</a:t>
            </a:r>
            <a:r>
              <a:rPr dirty="0" spc="-110"/>
              <a:t>i</a:t>
            </a:r>
            <a:r>
              <a:rPr dirty="0" spc="-65"/>
              <a:t>o</a:t>
            </a:r>
            <a:r>
              <a:rPr dirty="0" spc="-40"/>
              <a:t>n</a:t>
            </a:r>
            <a:r>
              <a:rPr dirty="0"/>
              <a:t>	</a:t>
            </a:r>
            <a:r>
              <a:rPr dirty="0" spc="-75"/>
              <a:t>re</a:t>
            </a:r>
            <a:r>
              <a:rPr dirty="0" spc="-55"/>
              <a:t>f</a:t>
            </a:r>
            <a:r>
              <a:rPr dirty="0" spc="-20"/>
              <a:t>er</a:t>
            </a:r>
            <a:r>
              <a:rPr dirty="0" spc="-15"/>
              <a:t>s</a:t>
            </a:r>
            <a:r>
              <a:rPr dirty="0"/>
              <a:t>	</a:t>
            </a:r>
            <a:r>
              <a:rPr dirty="0" spc="-100"/>
              <a:t>t</a:t>
            </a:r>
            <a:r>
              <a:rPr dirty="0" spc="-135"/>
              <a:t>o</a:t>
            </a:r>
            <a:r>
              <a:rPr dirty="0"/>
              <a:t>	</a:t>
            </a:r>
            <a:r>
              <a:rPr dirty="0" spc="-360"/>
              <a:t>“</a:t>
            </a:r>
            <a:r>
              <a:rPr dirty="0" spc="70"/>
              <a:t>c</a:t>
            </a:r>
            <a:r>
              <a:rPr dirty="0" spc="-65"/>
              <a:t>o</a:t>
            </a:r>
            <a:r>
              <a:rPr dirty="0" spc="-45"/>
              <a:t>m</a:t>
            </a:r>
            <a:r>
              <a:rPr dirty="0" spc="-20"/>
              <a:t>i</a:t>
            </a:r>
            <a:r>
              <a:rPr dirty="0" spc="-45"/>
              <a:t>n</a:t>
            </a:r>
            <a:r>
              <a:rPr dirty="0" spc="-130"/>
              <a:t>g</a:t>
            </a:r>
            <a:r>
              <a:rPr dirty="0"/>
              <a:t>	</a:t>
            </a:r>
            <a:r>
              <a:rPr dirty="0" spc="-25"/>
              <a:t>a</a:t>
            </a:r>
            <a:r>
              <a:rPr dirty="0" spc="-20"/>
              <a:t>l</a:t>
            </a:r>
            <a:r>
              <a:rPr dirty="0" spc="-65"/>
              <a:t>o</a:t>
            </a:r>
            <a:r>
              <a:rPr dirty="0" spc="-45"/>
              <a:t>n</a:t>
            </a:r>
            <a:r>
              <a:rPr dirty="0" spc="-135"/>
              <a:t>g</a:t>
            </a:r>
            <a:r>
              <a:rPr dirty="0" spc="-5"/>
              <a:t>s</a:t>
            </a:r>
            <a:r>
              <a:rPr dirty="0" spc="-10"/>
              <a:t>i</a:t>
            </a:r>
            <a:r>
              <a:rPr dirty="0" spc="-45"/>
              <a:t>d</a:t>
            </a:r>
            <a:r>
              <a:rPr dirty="0" spc="-55"/>
              <a:t>e</a:t>
            </a:r>
            <a:r>
              <a:rPr dirty="0" spc="-355"/>
              <a:t>”</a:t>
            </a:r>
            <a:r>
              <a:rPr dirty="0"/>
              <a:t>	</a:t>
            </a:r>
            <a:r>
              <a:rPr dirty="0" spc="95"/>
              <a:t>s</a:t>
            </a:r>
            <a:r>
              <a:rPr dirty="0" spc="-65"/>
              <a:t>o</a:t>
            </a:r>
            <a:r>
              <a:rPr dirty="0"/>
              <a:t>m</a:t>
            </a:r>
            <a:r>
              <a:rPr dirty="0" spc="-5"/>
              <a:t>e</a:t>
            </a:r>
            <a:r>
              <a:rPr dirty="0" spc="-65"/>
              <a:t>o</a:t>
            </a:r>
            <a:r>
              <a:rPr dirty="0" spc="-45"/>
              <a:t>n</a:t>
            </a:r>
            <a:r>
              <a:rPr dirty="0" spc="-50"/>
              <a:t>e</a:t>
            </a:r>
            <a:r>
              <a:rPr dirty="0"/>
              <a:t>	</a:t>
            </a:r>
            <a:r>
              <a:rPr dirty="0" spc="-25"/>
              <a:t>a</a:t>
            </a:r>
            <a:r>
              <a:rPr dirty="0" spc="-30"/>
              <a:t>n</a:t>
            </a:r>
            <a:r>
              <a:rPr dirty="0" spc="-40"/>
              <a:t>d</a:t>
            </a:r>
            <a:r>
              <a:rPr dirty="0"/>
              <a:t>	</a:t>
            </a:r>
            <a:r>
              <a:rPr dirty="0" spc="-10"/>
              <a:t>en</a:t>
            </a:r>
            <a:r>
              <a:rPr dirty="0" spc="-5"/>
              <a:t>c</a:t>
            </a:r>
            <a:r>
              <a:rPr dirty="0" spc="-65"/>
              <a:t>o</a:t>
            </a:r>
            <a:r>
              <a:rPr dirty="0" spc="-100"/>
              <a:t>u</a:t>
            </a:r>
            <a:r>
              <a:rPr dirty="0" spc="-45"/>
              <a:t>r</a:t>
            </a:r>
            <a:r>
              <a:rPr dirty="0" spc="-60"/>
              <a:t>a</a:t>
            </a:r>
            <a:r>
              <a:rPr dirty="0" spc="-135"/>
              <a:t>g</a:t>
            </a:r>
            <a:r>
              <a:rPr dirty="0" spc="-85"/>
              <a:t>ing </a:t>
            </a:r>
            <a:r>
              <a:rPr dirty="0" spc="-55" i="1"/>
              <a:t> </a:t>
            </a:r>
            <a:r>
              <a:rPr dirty="0" spc="-55" i="1"/>
              <a:t>them </a:t>
            </a:r>
            <a:r>
              <a:rPr dirty="0" spc="-75" i="1"/>
              <a:t>in </a:t>
            </a:r>
            <a:r>
              <a:rPr dirty="0" spc="-85" i="1"/>
              <a:t>the</a:t>
            </a:r>
            <a:r>
              <a:rPr dirty="0" spc="204" i="1"/>
              <a:t> </a:t>
            </a:r>
            <a:r>
              <a:rPr dirty="0" spc="-140" i="1"/>
              <a:t>truth.</a:t>
            </a:r>
          </a:p>
        </p:txBody>
      </p:sp>
      <p:sp>
        <p:nvSpPr>
          <p:cNvPr id="3" name="object 3"/>
          <p:cNvSpPr/>
          <p:nvPr/>
        </p:nvSpPr>
        <p:spPr>
          <a:xfrm>
            <a:off x="461187" y="1194219"/>
            <a:ext cx="3263900" cy="88900"/>
          </a:xfrm>
          <a:custGeom>
            <a:avLst/>
            <a:gdLst/>
            <a:ahLst/>
            <a:cxnLst/>
            <a:rect l="l" t="t" r="r" b="b"/>
            <a:pathLst>
              <a:path w="3263900" h="88900">
                <a:moveTo>
                  <a:pt x="0" y="0"/>
                </a:moveTo>
                <a:lnTo>
                  <a:pt x="3263899" y="0"/>
                </a:lnTo>
                <a:lnTo>
                  <a:pt x="3263899" y="88900"/>
                </a:lnTo>
                <a:lnTo>
                  <a:pt x="0" y="8890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448487" y="407923"/>
            <a:ext cx="3292475" cy="84836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4.</a:t>
            </a:r>
            <a:r>
              <a:rPr dirty="0" spc="-80"/>
              <a:t> </a:t>
            </a:r>
            <a:r>
              <a:rPr dirty="0" spc="-5"/>
              <a:t>Exhorted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2020-04-28T04:47:10Z</dcterms:created>
  <dcterms:modified xsi:type="dcterms:W3CDTF">2020-04-28T04:47:10Z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2020-04-11T00:00:00Z</vt:filetime>
  </property>
  <property fmtid="{D5CDD505-2E9C-101B-9397-08002B2CF9AE}" pid="3" name="LastSaved">
    <vt:filetime>2020-04-28T00:00:00Z</vt:filetime>
  </property>
</Properties>
</file>