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317" r:id="rId3"/>
    <p:sldId id="338" r:id="rId4"/>
    <p:sldId id="315" r:id="rId5"/>
    <p:sldId id="339" r:id="rId6"/>
    <p:sldId id="340" r:id="rId7"/>
    <p:sldId id="341" r:id="rId8"/>
    <p:sldId id="342" r:id="rId9"/>
    <p:sldId id="343" r:id="rId10"/>
    <p:sldId id="316" r:id="rId11"/>
    <p:sldId id="318" r:id="rId12"/>
    <p:sldId id="344" r:id="rId13"/>
    <p:sldId id="326" r:id="rId14"/>
    <p:sldId id="323" r:id="rId15"/>
    <p:sldId id="345" r:id="rId16"/>
    <p:sldId id="346" r:id="rId17"/>
    <p:sldId id="347" r:id="rId18"/>
    <p:sldId id="348"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4"/>
  </p:normalViewPr>
  <p:slideViewPr>
    <p:cSldViewPr snapToGrid="0" snapToObjects="1">
      <p:cViewPr varScale="1">
        <p:scale>
          <a:sx n="70" d="100"/>
          <a:sy n="70" d="100"/>
        </p:scale>
        <p:origin x="184" y="1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7"/>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92"/>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7"/>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4"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4" y="2057400"/>
            <a:ext cx="3932246"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4"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23" y="6404294"/>
            <a:ext cx="263978" cy="269237"/>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
          <p:cNvSpPr txBox="1">
            <a:spLocks noGrp="1"/>
          </p:cNvSpPr>
          <p:nvPr>
            <p:ph type="ctrTitle"/>
          </p:nvPr>
        </p:nvSpPr>
        <p:spPr>
          <a:prstGeom prst="rect">
            <a:avLst/>
          </a:prstGeom>
        </p:spPr>
        <p:txBody>
          <a:bodyPr/>
          <a:lstStyle/>
          <a:p>
            <a:endParaRPr/>
          </a:p>
        </p:txBody>
      </p:sp>
      <p:sp>
        <p:nvSpPr>
          <p:cNvPr id="113" name="Subtitle 2"/>
          <p:cNvSpPr txBox="1">
            <a:spLocks noGrp="1"/>
          </p:cNvSpPr>
          <p:nvPr>
            <p:ph type="subTitle" sz="quarter" idx="1"/>
          </p:nvPr>
        </p:nvSpPr>
        <p:spPr>
          <a:xfrm>
            <a:off x="1524000" y="3602037"/>
            <a:ext cx="9144000" cy="1655762"/>
          </a:xfrm>
          <a:prstGeom prst="rect">
            <a:avLst/>
          </a:prstGeom>
        </p:spPr>
        <p:txBody>
          <a:bodyPr/>
          <a:lstStyle/>
          <a:p>
            <a:endParaRPr/>
          </a:p>
        </p:txBody>
      </p:sp>
      <p:pic>
        <p:nvPicPr>
          <p:cNvPr id="114" name="Picture 3" descr="Picture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5" name="TextBox 4"/>
          <p:cNvSpPr txBox="1"/>
          <p:nvPr/>
        </p:nvSpPr>
        <p:spPr>
          <a:xfrm>
            <a:off x="754315" y="5244769"/>
            <a:ext cx="10440546"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4200" b="1">
                <a:solidFill>
                  <a:srgbClr val="FFFFFF"/>
                </a:solidFill>
                <a:latin typeface="Bariol Regular"/>
                <a:ea typeface="Bariol Regular"/>
                <a:cs typeface="Bariol Regular"/>
                <a:sym typeface="Bariol Regular"/>
              </a:defRPr>
            </a:lvl1pPr>
          </a:lstStyle>
          <a:p>
            <a:r>
              <a:rPr lang="en-US" sz="4000" dirty="0"/>
              <a:t>When We Face Rejection pt. 1 / Acts 13:13</a:t>
            </a:r>
            <a:endParaRPr sz="40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1"/>
          <p:cNvSpPr txBox="1">
            <a:spLocks noGrp="1"/>
          </p:cNvSpPr>
          <p:nvPr>
            <p:ph type="title"/>
          </p:nvPr>
        </p:nvSpPr>
        <p:spPr>
          <a:prstGeom prst="rect">
            <a:avLst/>
          </a:prstGeom>
        </p:spPr>
        <p:txBody>
          <a:bodyPr/>
          <a:lstStyle/>
          <a:p>
            <a:endParaRPr/>
          </a:p>
        </p:txBody>
      </p:sp>
      <p:pic>
        <p:nvPicPr>
          <p:cNvPr id="133"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34" name="TextBox 4"/>
          <p:cNvSpPr txBox="1"/>
          <p:nvPr/>
        </p:nvSpPr>
        <p:spPr>
          <a:xfrm>
            <a:off x="605931" y="3429000"/>
            <a:ext cx="11364694" cy="2462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6600" b="1">
                <a:solidFill>
                  <a:srgbClr val="FFFFFF"/>
                </a:solidFill>
                <a:latin typeface="Bariol Regular"/>
                <a:ea typeface="Bariol Regular"/>
                <a:cs typeface="Bariol Regular"/>
                <a:sym typeface="Bariol Regular"/>
              </a:defRPr>
            </a:pPr>
            <a:r>
              <a:rPr dirty="0"/>
              <a:t>Key Point #</a:t>
            </a:r>
            <a:r>
              <a:rPr lang="en-US" dirty="0"/>
              <a:t>1</a:t>
            </a:r>
            <a:endParaRPr sz="4000" dirty="0"/>
          </a:p>
          <a:p>
            <a:pPr>
              <a:defRPr sz="4400" b="1">
                <a:solidFill>
                  <a:srgbClr val="FFFFFF"/>
                </a:solidFill>
                <a:latin typeface="Bariol Regular"/>
                <a:ea typeface="Bariol Regular"/>
                <a:cs typeface="Bariol Regular"/>
                <a:sym typeface="Bariol Regular"/>
              </a:defRPr>
            </a:pPr>
            <a:r>
              <a:rPr lang="en-US" sz="4400" b="1" dirty="0">
                <a:sym typeface="Bariol Regular"/>
              </a:rPr>
              <a:t>We want God’s proving and God’s promotion </a:t>
            </a:r>
            <a:r>
              <a:rPr lang="en-US" sz="4400" b="1">
                <a:sym typeface="Bariol Regular"/>
              </a:rPr>
              <a:t>– less </a:t>
            </a:r>
            <a:r>
              <a:rPr lang="en-US" sz="4400" b="1" dirty="0">
                <a:sym typeface="Bariol Regular"/>
              </a:rPr>
              <a:t>pride.</a:t>
            </a:r>
            <a:endParaRPr dirty="0"/>
          </a:p>
        </p:txBody>
      </p:sp>
    </p:spTree>
    <p:extLst>
      <p:ext uri="{BB962C8B-B14F-4D97-AF65-F5344CB8AC3E}">
        <p14:creationId xmlns:p14="http://schemas.microsoft.com/office/powerpoint/2010/main" val="174779064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9" name="TextBox 2"/>
          <p:cNvSpPr txBox="1"/>
          <p:nvPr/>
        </p:nvSpPr>
        <p:spPr>
          <a:xfrm>
            <a:off x="414058" y="1648816"/>
            <a:ext cx="11154631" cy="44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3100" i="1">
                <a:solidFill>
                  <a:srgbClr val="FFFFFF"/>
                </a:solidFill>
                <a:latin typeface="Bariol"/>
                <a:ea typeface="Bariol"/>
                <a:cs typeface="Bariol"/>
                <a:sym typeface="Bariol"/>
              </a:defRPr>
            </a:lvl1pPr>
          </a:lstStyle>
          <a:p>
            <a:r>
              <a:rPr lang="en-US" sz="2800" dirty="0"/>
              <a:t>Act 15:36 And some days after Paul said unto Barnabas, Let us go again and visit our brethren in every city where we have preached the word of the Lord, [and see] how they do. 37 And Barnabas determined to take with them John, whose surname was Mark. 38 But Paul thought not good to take him with them, who departed from them from Pamphylia, and went not with them to the work. 39 And the contention was so sharp between them, that they departed asunder one from the other: and so Barnabas took Mark, and sailed unto Cyprus; 40 And Paul chose Silas, and departed, being recommended by the brethren unto the grace of God. 41 And he went through Syria and Cilicia, confirming the churches.</a:t>
            </a:r>
            <a:endParaRPr sz="2800" dirty="0"/>
          </a:p>
        </p:txBody>
      </p:sp>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dirty="0"/>
              <a:t>People Will Forsake</a:t>
            </a:r>
            <a:endParaRPr dirty="0"/>
          </a:p>
        </p:txBody>
      </p:sp>
    </p:spTree>
    <p:extLst>
      <p:ext uri="{BB962C8B-B14F-4D97-AF65-F5344CB8AC3E}">
        <p14:creationId xmlns:p14="http://schemas.microsoft.com/office/powerpoint/2010/main" val="375937809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9" name="TextBox 2"/>
          <p:cNvSpPr txBox="1"/>
          <p:nvPr/>
        </p:nvSpPr>
        <p:spPr>
          <a:xfrm>
            <a:off x="414058" y="1648816"/>
            <a:ext cx="11154631" cy="56784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3100" i="1">
                <a:solidFill>
                  <a:srgbClr val="FFFFFF"/>
                </a:solidFill>
                <a:latin typeface="Bariol"/>
                <a:ea typeface="Bariol"/>
                <a:cs typeface="Bariol"/>
                <a:sym typeface="Bariol"/>
              </a:defRPr>
            </a:lvl1pPr>
          </a:lstStyle>
          <a:p>
            <a:r>
              <a:rPr lang="en-US" dirty="0"/>
              <a:t>2Ti 1:8 Be not thou therefore ashamed of the testimony of our Lord, nor of me his prisoner: but be thou partaker of the afflictions of the gospel according to the power of God;</a:t>
            </a:r>
            <a:endParaRPr lang="en-US" i="0" dirty="0"/>
          </a:p>
          <a:p>
            <a:br>
              <a:rPr lang="en-US" i="0" dirty="0"/>
            </a:br>
            <a:r>
              <a:rPr lang="en-US" dirty="0"/>
              <a:t>2Ti 4:5 But watch thou in all things, endure afflictions, do the work of an evangelist, make full proof of thy ministry.</a:t>
            </a:r>
            <a:endParaRPr lang="en-US" i="0" dirty="0"/>
          </a:p>
          <a:p>
            <a:br>
              <a:rPr lang="en-US" i="0" dirty="0"/>
            </a:br>
            <a:r>
              <a:rPr lang="en-US" dirty="0"/>
              <a:t>1Co 13:7 </a:t>
            </a:r>
            <a:r>
              <a:rPr lang="en-US" dirty="0" err="1"/>
              <a:t>Beareth</a:t>
            </a:r>
            <a:r>
              <a:rPr lang="en-US" dirty="0"/>
              <a:t> all things, believeth all things, </a:t>
            </a:r>
            <a:r>
              <a:rPr lang="en-US" dirty="0" err="1"/>
              <a:t>hopeth</a:t>
            </a:r>
            <a:r>
              <a:rPr lang="en-US" dirty="0"/>
              <a:t> all things, </a:t>
            </a:r>
            <a:r>
              <a:rPr lang="en-US" dirty="0" err="1"/>
              <a:t>endureth</a:t>
            </a:r>
            <a:r>
              <a:rPr lang="en-US" dirty="0"/>
              <a:t> all things.</a:t>
            </a:r>
            <a:endParaRPr lang="en-US" i="0" dirty="0"/>
          </a:p>
          <a:p>
            <a:br>
              <a:rPr lang="en-US" sz="2800" dirty="0"/>
            </a:br>
            <a:br>
              <a:rPr lang="en-US" sz="2800" dirty="0"/>
            </a:br>
            <a:endParaRPr sz="2800" dirty="0"/>
          </a:p>
        </p:txBody>
      </p:sp>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dirty="0"/>
              <a:t>Surrender, Faith &amp; True Resolve</a:t>
            </a:r>
            <a:endParaRPr dirty="0"/>
          </a:p>
        </p:txBody>
      </p:sp>
    </p:spTree>
    <p:extLst>
      <p:ext uri="{BB962C8B-B14F-4D97-AF65-F5344CB8AC3E}">
        <p14:creationId xmlns:p14="http://schemas.microsoft.com/office/powerpoint/2010/main" val="422437912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9" name="TextBox 2"/>
          <p:cNvSpPr txBox="1"/>
          <p:nvPr/>
        </p:nvSpPr>
        <p:spPr>
          <a:xfrm>
            <a:off x="1445511" y="1074633"/>
            <a:ext cx="9618729" cy="5339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457200">
              <a:defRPr sz="3100" i="1">
                <a:solidFill>
                  <a:srgbClr val="FFFFFF"/>
                </a:solidFill>
                <a:latin typeface="Bariol"/>
                <a:ea typeface="Bariol"/>
                <a:cs typeface="Bariol"/>
                <a:sym typeface="Bariol"/>
              </a:defRPr>
            </a:lvl1pPr>
          </a:lstStyle>
          <a:p>
            <a:pPr algn="just"/>
            <a:r>
              <a:rPr lang="en-US" dirty="0"/>
              <a:t>“When I left England, my hope of India's conversion was very strong; but amongst so many obstacles, it would die, unless upheld by God. Well, I have God, and His Word is true. Though the superstitions of the heathen were a thousand times stronger than they are, and the example of the Europeans a thousand times worse; though I were deserted by all and persecuted by all, yet my faith, fixed on the sure Word, would rise above all obstructions and overcome every trial. God's cause will triumph.”</a:t>
            </a:r>
            <a:endParaRPr lang="en-US" i="0" dirty="0"/>
          </a:p>
          <a:p>
            <a:pPr algn="r" fontAlgn="base"/>
            <a:r>
              <a:rPr lang="en-US" dirty="0"/>
              <a:t>- William Carey</a:t>
            </a:r>
          </a:p>
          <a:p>
            <a:pPr algn="just"/>
            <a:endParaRPr dirty="0"/>
          </a:p>
        </p:txBody>
      </p:sp>
    </p:spTree>
    <p:extLst>
      <p:ext uri="{BB962C8B-B14F-4D97-AF65-F5344CB8AC3E}">
        <p14:creationId xmlns:p14="http://schemas.microsoft.com/office/powerpoint/2010/main" val="241374751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1"/>
          <p:cNvSpPr txBox="1">
            <a:spLocks noGrp="1"/>
          </p:cNvSpPr>
          <p:nvPr>
            <p:ph type="title"/>
          </p:nvPr>
        </p:nvSpPr>
        <p:spPr>
          <a:prstGeom prst="rect">
            <a:avLst/>
          </a:prstGeom>
        </p:spPr>
        <p:txBody>
          <a:bodyPr/>
          <a:lstStyle/>
          <a:p>
            <a:endParaRPr/>
          </a:p>
        </p:txBody>
      </p:sp>
      <p:pic>
        <p:nvPicPr>
          <p:cNvPr id="133"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34" name="TextBox 4"/>
          <p:cNvSpPr txBox="1"/>
          <p:nvPr/>
        </p:nvSpPr>
        <p:spPr>
          <a:xfrm>
            <a:off x="605931" y="3429000"/>
            <a:ext cx="11364694" cy="2462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6600" b="1">
                <a:solidFill>
                  <a:srgbClr val="FFFFFF"/>
                </a:solidFill>
                <a:latin typeface="Bariol Regular"/>
                <a:ea typeface="Bariol Regular"/>
                <a:cs typeface="Bariol Regular"/>
                <a:sym typeface="Bariol Regular"/>
              </a:defRPr>
            </a:pPr>
            <a:r>
              <a:rPr dirty="0"/>
              <a:t>Key Point #</a:t>
            </a:r>
            <a:r>
              <a:rPr lang="en-US" dirty="0"/>
              <a:t>2</a:t>
            </a:r>
            <a:endParaRPr sz="4000" dirty="0"/>
          </a:p>
          <a:p>
            <a:pPr>
              <a:defRPr sz="4400" b="1">
                <a:solidFill>
                  <a:srgbClr val="FFFFFF"/>
                </a:solidFill>
                <a:latin typeface="Bariol Regular"/>
                <a:ea typeface="Bariol Regular"/>
                <a:cs typeface="Bariol Regular"/>
                <a:sym typeface="Bariol Regular"/>
              </a:defRPr>
            </a:pPr>
            <a:r>
              <a:rPr lang="en-US" sz="4400" b="1" dirty="0">
                <a:sym typeface="Bariol Regular"/>
              </a:rPr>
              <a:t>We must be faithful disciples of Christ in order to become fearless missionaries of Christ.</a:t>
            </a:r>
            <a:endParaRPr dirty="0"/>
          </a:p>
        </p:txBody>
      </p:sp>
    </p:spTree>
    <p:extLst>
      <p:ext uri="{BB962C8B-B14F-4D97-AF65-F5344CB8AC3E}">
        <p14:creationId xmlns:p14="http://schemas.microsoft.com/office/powerpoint/2010/main" val="309721266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9" name="TextBox 2"/>
          <p:cNvSpPr txBox="1"/>
          <p:nvPr/>
        </p:nvSpPr>
        <p:spPr>
          <a:xfrm>
            <a:off x="414058" y="1648816"/>
            <a:ext cx="11154631" cy="56784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3100" i="1">
                <a:solidFill>
                  <a:srgbClr val="FFFFFF"/>
                </a:solidFill>
                <a:latin typeface="Bariol"/>
                <a:ea typeface="Bariol"/>
                <a:cs typeface="Bariol"/>
                <a:sym typeface="Bariol"/>
              </a:defRPr>
            </a:lvl1pPr>
          </a:lstStyle>
          <a:p>
            <a:r>
              <a:rPr lang="en-US" dirty="0"/>
              <a:t>2Ti 1:8 Be not thou therefore ashamed of the testimony of our Lord, nor of me his prisoner: but be thou partaker of the afflictions of the gospel according to the power of God;</a:t>
            </a:r>
            <a:endParaRPr lang="en-US" i="0" dirty="0"/>
          </a:p>
          <a:p>
            <a:br>
              <a:rPr lang="en-US" i="0" dirty="0"/>
            </a:br>
            <a:r>
              <a:rPr lang="en-US" dirty="0"/>
              <a:t>2Ti 4:5 But watch thou in all things, endure afflictions, do the work of an evangelist, make full proof of thy ministry.</a:t>
            </a:r>
            <a:endParaRPr lang="en-US" i="0" dirty="0"/>
          </a:p>
          <a:p>
            <a:br>
              <a:rPr lang="en-US" i="0" dirty="0"/>
            </a:br>
            <a:r>
              <a:rPr lang="en-US" dirty="0"/>
              <a:t>1Co 13:7 </a:t>
            </a:r>
            <a:r>
              <a:rPr lang="en-US" dirty="0" err="1"/>
              <a:t>Beareth</a:t>
            </a:r>
            <a:r>
              <a:rPr lang="en-US" dirty="0"/>
              <a:t> all things, believeth all things, </a:t>
            </a:r>
            <a:r>
              <a:rPr lang="en-US" dirty="0" err="1"/>
              <a:t>hopeth</a:t>
            </a:r>
            <a:r>
              <a:rPr lang="en-US" dirty="0"/>
              <a:t> all things, </a:t>
            </a:r>
            <a:r>
              <a:rPr lang="en-US" dirty="0" err="1"/>
              <a:t>endureth</a:t>
            </a:r>
            <a:r>
              <a:rPr lang="en-US" dirty="0"/>
              <a:t> all things.</a:t>
            </a:r>
            <a:endParaRPr lang="en-US" i="0" dirty="0"/>
          </a:p>
          <a:p>
            <a:br>
              <a:rPr lang="en-US" sz="2800" dirty="0"/>
            </a:br>
            <a:br>
              <a:rPr lang="en-US" sz="2800" dirty="0"/>
            </a:br>
            <a:endParaRPr sz="2800" dirty="0"/>
          </a:p>
        </p:txBody>
      </p:sp>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dirty="0"/>
              <a:t>Surrender, Faith &amp; True Resolve</a:t>
            </a:r>
            <a:endParaRPr dirty="0"/>
          </a:p>
        </p:txBody>
      </p:sp>
    </p:spTree>
    <p:extLst>
      <p:ext uri="{BB962C8B-B14F-4D97-AF65-F5344CB8AC3E}">
        <p14:creationId xmlns:p14="http://schemas.microsoft.com/office/powerpoint/2010/main" val="163110135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1"/>
          <p:cNvSpPr txBox="1">
            <a:spLocks noGrp="1"/>
          </p:cNvSpPr>
          <p:nvPr>
            <p:ph type="title"/>
          </p:nvPr>
        </p:nvSpPr>
        <p:spPr>
          <a:prstGeom prst="rect">
            <a:avLst/>
          </a:prstGeom>
        </p:spPr>
        <p:txBody>
          <a:bodyPr/>
          <a:lstStyle/>
          <a:p>
            <a:endParaRPr/>
          </a:p>
        </p:txBody>
      </p:sp>
      <p:pic>
        <p:nvPicPr>
          <p:cNvPr id="133"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34" name="TextBox 4"/>
          <p:cNvSpPr txBox="1"/>
          <p:nvPr/>
        </p:nvSpPr>
        <p:spPr>
          <a:xfrm>
            <a:off x="605931" y="3429000"/>
            <a:ext cx="11364694" cy="2462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6600" b="1">
                <a:solidFill>
                  <a:srgbClr val="FFFFFF"/>
                </a:solidFill>
                <a:latin typeface="Bariol Regular"/>
                <a:ea typeface="Bariol Regular"/>
                <a:cs typeface="Bariol Regular"/>
                <a:sym typeface="Bariol Regular"/>
              </a:defRPr>
            </a:pPr>
            <a:r>
              <a:rPr dirty="0"/>
              <a:t>Key Point #</a:t>
            </a:r>
            <a:r>
              <a:rPr lang="en-US" dirty="0"/>
              <a:t>3</a:t>
            </a:r>
            <a:endParaRPr sz="4000" dirty="0"/>
          </a:p>
          <a:p>
            <a:pPr>
              <a:defRPr sz="4400" b="1">
                <a:solidFill>
                  <a:srgbClr val="FFFFFF"/>
                </a:solidFill>
                <a:latin typeface="Bariol Regular"/>
                <a:ea typeface="Bariol Regular"/>
                <a:cs typeface="Bariol Regular"/>
                <a:sym typeface="Bariol Regular"/>
              </a:defRPr>
            </a:pPr>
            <a:r>
              <a:rPr lang="en-US" sz="4400" b="1" dirty="0">
                <a:sym typeface="Bariol Regular"/>
              </a:rPr>
              <a:t>If we train leaders in our flesh then we will be blind to their weaknesses.</a:t>
            </a:r>
            <a:endParaRPr dirty="0"/>
          </a:p>
        </p:txBody>
      </p:sp>
    </p:spTree>
    <p:extLst>
      <p:ext uri="{BB962C8B-B14F-4D97-AF65-F5344CB8AC3E}">
        <p14:creationId xmlns:p14="http://schemas.microsoft.com/office/powerpoint/2010/main" val="96821273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1"/>
          <p:cNvSpPr txBox="1">
            <a:spLocks noGrp="1"/>
          </p:cNvSpPr>
          <p:nvPr>
            <p:ph type="title"/>
          </p:nvPr>
        </p:nvSpPr>
        <p:spPr>
          <a:prstGeom prst="rect">
            <a:avLst/>
          </a:prstGeom>
        </p:spPr>
        <p:txBody>
          <a:bodyPr/>
          <a:lstStyle/>
          <a:p>
            <a:endParaRPr/>
          </a:p>
        </p:txBody>
      </p:sp>
      <p:pic>
        <p:nvPicPr>
          <p:cNvPr id="133"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34" name="TextBox 4"/>
          <p:cNvSpPr txBox="1"/>
          <p:nvPr/>
        </p:nvSpPr>
        <p:spPr>
          <a:xfrm>
            <a:off x="605931" y="3429000"/>
            <a:ext cx="11364694" cy="31393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6600" b="1">
                <a:solidFill>
                  <a:srgbClr val="FFFFFF"/>
                </a:solidFill>
                <a:latin typeface="Bariol Regular"/>
                <a:ea typeface="Bariol Regular"/>
                <a:cs typeface="Bariol Regular"/>
                <a:sym typeface="Bariol Regular"/>
              </a:defRPr>
            </a:pPr>
            <a:r>
              <a:rPr dirty="0"/>
              <a:t>Key Point #</a:t>
            </a:r>
            <a:r>
              <a:rPr lang="en-US" dirty="0"/>
              <a:t>4</a:t>
            </a:r>
            <a:endParaRPr sz="4000" dirty="0"/>
          </a:p>
          <a:p>
            <a:pPr>
              <a:defRPr sz="4400" b="1">
                <a:solidFill>
                  <a:srgbClr val="FFFFFF"/>
                </a:solidFill>
                <a:latin typeface="Bariol Regular"/>
                <a:ea typeface="Bariol Regular"/>
                <a:cs typeface="Bariol Regular"/>
                <a:sym typeface="Bariol Regular"/>
              </a:defRPr>
            </a:pPr>
            <a:r>
              <a:rPr lang="en-US" sz="4400" b="1" dirty="0">
                <a:sym typeface="Bariol Regular"/>
              </a:rPr>
              <a:t>Betrayal should NOT drive us to guard our hearts in fear of men but rather prepare our hearts in the fear of God.</a:t>
            </a:r>
            <a:r>
              <a:rPr lang="en-US" sz="4400" dirty="0">
                <a:sym typeface="Bariol Regular"/>
              </a:rPr>
              <a:t> </a:t>
            </a:r>
            <a:endParaRPr dirty="0"/>
          </a:p>
        </p:txBody>
      </p:sp>
    </p:spTree>
    <p:extLst>
      <p:ext uri="{BB962C8B-B14F-4D97-AF65-F5344CB8AC3E}">
        <p14:creationId xmlns:p14="http://schemas.microsoft.com/office/powerpoint/2010/main" val="204561570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9" name="TextBox 2"/>
          <p:cNvSpPr txBox="1"/>
          <p:nvPr/>
        </p:nvSpPr>
        <p:spPr>
          <a:xfrm>
            <a:off x="1463799" y="1403817"/>
            <a:ext cx="9618729" cy="4385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457200">
              <a:defRPr sz="3100" i="1">
                <a:solidFill>
                  <a:srgbClr val="FFFFFF"/>
                </a:solidFill>
                <a:latin typeface="Bariol"/>
                <a:ea typeface="Bariol"/>
                <a:cs typeface="Bariol"/>
                <a:sym typeface="Bariol"/>
              </a:defRPr>
            </a:lvl1pPr>
          </a:lstStyle>
          <a:p>
            <a:pPr algn="just"/>
            <a:r>
              <a:rPr lang="en-US" dirty="0"/>
              <a:t>“I seek at the beginning to get my heart into such a state that it has no will of its own in regard to a given matter. Nine-tenths of the trouble with people generally is just here. Nine-tenths of the difficulties are overcome when our hearts are ready to do the Lord's will, </a:t>
            </a:r>
            <a:r>
              <a:rPr lang="en-US" u="sng" dirty="0"/>
              <a:t>whatever it may be</a:t>
            </a:r>
            <a:r>
              <a:rPr lang="en-US" dirty="0"/>
              <a:t>. When one is truly in this state, it is usually but a little way to the knowledge of what His will is.”</a:t>
            </a:r>
            <a:endParaRPr lang="en-US" i="0" dirty="0"/>
          </a:p>
          <a:p>
            <a:pPr algn="r" fontAlgn="base"/>
            <a:r>
              <a:rPr lang="en-US" dirty="0"/>
              <a:t>- George Mueller</a:t>
            </a:r>
          </a:p>
          <a:p>
            <a:pPr algn="just"/>
            <a:endParaRPr dirty="0"/>
          </a:p>
        </p:txBody>
      </p:sp>
    </p:spTree>
    <p:extLst>
      <p:ext uri="{BB962C8B-B14F-4D97-AF65-F5344CB8AC3E}">
        <p14:creationId xmlns:p14="http://schemas.microsoft.com/office/powerpoint/2010/main" val="413655415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C6E7029-8D30-B746-A3BA-0EA95B61B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58" b="4055"/>
          <a:stretch/>
        </p:blipFill>
        <p:spPr bwMode="auto">
          <a:xfrm>
            <a:off x="-476238" y="-713232"/>
            <a:ext cx="13687548" cy="7699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9666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9" name="TextBox 2"/>
          <p:cNvSpPr txBox="1"/>
          <p:nvPr/>
        </p:nvSpPr>
        <p:spPr>
          <a:xfrm>
            <a:off x="1061463" y="2015589"/>
            <a:ext cx="10069073" cy="1523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457200">
              <a:defRPr sz="3100" i="1">
                <a:solidFill>
                  <a:srgbClr val="FFFFFF"/>
                </a:solidFill>
                <a:latin typeface="Bariol"/>
                <a:ea typeface="Bariol"/>
                <a:cs typeface="Bariol"/>
                <a:sym typeface="Bariol"/>
              </a:defRPr>
            </a:lvl1pPr>
          </a:lstStyle>
          <a:p>
            <a:r>
              <a:rPr lang="en-US" dirty="0"/>
              <a:t>Act 13:13 Now when Paul and his company loosed from </a:t>
            </a:r>
            <a:r>
              <a:rPr lang="en-US" dirty="0" err="1"/>
              <a:t>Paphos</a:t>
            </a:r>
            <a:r>
              <a:rPr lang="en-US" dirty="0"/>
              <a:t>, they came to </a:t>
            </a:r>
            <a:r>
              <a:rPr lang="en-US" dirty="0" err="1"/>
              <a:t>Perga</a:t>
            </a:r>
            <a:r>
              <a:rPr lang="en-US" dirty="0"/>
              <a:t> in Pamphylia: and John departing from them returned to Jerusalem. </a:t>
            </a:r>
            <a:endParaRPr dirty="0"/>
          </a:p>
        </p:txBody>
      </p:sp>
    </p:spTree>
    <p:extLst>
      <p:ext uri="{BB962C8B-B14F-4D97-AF65-F5344CB8AC3E}">
        <p14:creationId xmlns:p14="http://schemas.microsoft.com/office/powerpoint/2010/main" val="53674248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9" name="TextBox 2"/>
          <p:cNvSpPr txBox="1"/>
          <p:nvPr/>
        </p:nvSpPr>
        <p:spPr>
          <a:xfrm>
            <a:off x="414058" y="1648816"/>
            <a:ext cx="11154631"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3100" i="1">
                <a:solidFill>
                  <a:srgbClr val="FFFFFF"/>
                </a:solidFill>
                <a:latin typeface="Bariol"/>
                <a:ea typeface="Bariol"/>
                <a:cs typeface="Bariol"/>
                <a:sym typeface="Bariol"/>
              </a:defRPr>
            </a:lvl1pPr>
          </a:lstStyle>
          <a:p>
            <a:r>
              <a:rPr lang="en-US" sz="3200" b="1" i="0" dirty="0"/>
              <a:t>Spiritual Warfare?</a:t>
            </a:r>
            <a:endParaRPr sz="3200" dirty="0"/>
          </a:p>
        </p:txBody>
      </p:sp>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dirty="0"/>
              <a:t>Why People Forsake</a:t>
            </a:r>
            <a:endParaRPr dirty="0"/>
          </a:p>
        </p:txBody>
      </p:sp>
    </p:spTree>
    <p:extLst>
      <p:ext uri="{BB962C8B-B14F-4D97-AF65-F5344CB8AC3E}">
        <p14:creationId xmlns:p14="http://schemas.microsoft.com/office/powerpoint/2010/main" val="302375147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9" name="TextBox 2"/>
          <p:cNvSpPr txBox="1"/>
          <p:nvPr/>
        </p:nvSpPr>
        <p:spPr>
          <a:xfrm>
            <a:off x="414058" y="1648816"/>
            <a:ext cx="11154631" cy="3508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3100" i="1">
                <a:solidFill>
                  <a:srgbClr val="FFFFFF"/>
                </a:solidFill>
                <a:latin typeface="Bariol"/>
                <a:ea typeface="Bariol"/>
                <a:cs typeface="Bariol"/>
                <a:sym typeface="Bariol"/>
              </a:defRPr>
            </a:lvl1pPr>
          </a:lstStyle>
          <a:p>
            <a:r>
              <a:rPr lang="en-US" sz="3200" b="1" i="0" dirty="0"/>
              <a:t>Spiritual Warfare?</a:t>
            </a:r>
          </a:p>
          <a:p>
            <a:endParaRPr lang="en-US" sz="3200" b="1" i="0" dirty="0"/>
          </a:p>
          <a:p>
            <a:r>
              <a:rPr lang="en-US" dirty="0"/>
              <a:t>1Pe 5:8 Be sober, be vigilant; because your adversary the devil, as a roaring lion, walketh about, seeking whom he may devour:</a:t>
            </a:r>
            <a:endParaRPr lang="en-US" i="0" dirty="0"/>
          </a:p>
          <a:p>
            <a:br>
              <a:rPr lang="en-US" sz="3200" dirty="0"/>
            </a:br>
            <a:br>
              <a:rPr lang="en-US" sz="3200" dirty="0"/>
            </a:br>
            <a:endParaRPr sz="3200" dirty="0"/>
          </a:p>
        </p:txBody>
      </p:sp>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dirty="0"/>
              <a:t>Why People Forsake</a:t>
            </a:r>
            <a:endParaRPr dirty="0"/>
          </a:p>
        </p:txBody>
      </p:sp>
    </p:spTree>
    <p:extLst>
      <p:ext uri="{BB962C8B-B14F-4D97-AF65-F5344CB8AC3E}">
        <p14:creationId xmlns:p14="http://schemas.microsoft.com/office/powerpoint/2010/main" val="23416173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9" name="TextBox 2"/>
          <p:cNvSpPr txBox="1"/>
          <p:nvPr/>
        </p:nvSpPr>
        <p:spPr>
          <a:xfrm>
            <a:off x="414058" y="1648816"/>
            <a:ext cx="11154631" cy="5124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3100" i="1">
                <a:solidFill>
                  <a:srgbClr val="FFFFFF"/>
                </a:solidFill>
                <a:latin typeface="Bariol"/>
                <a:ea typeface="Bariol"/>
                <a:cs typeface="Bariol"/>
                <a:sym typeface="Bariol"/>
              </a:defRPr>
            </a:lvl1pPr>
          </a:lstStyle>
          <a:p>
            <a:r>
              <a:rPr lang="en-US" sz="3200" b="1" i="0" dirty="0"/>
              <a:t>Spiritual Warfare?</a:t>
            </a:r>
          </a:p>
          <a:p>
            <a:r>
              <a:rPr lang="en-US" b="1" i="0" dirty="0"/>
              <a:t>The Burden?</a:t>
            </a:r>
          </a:p>
          <a:p>
            <a:endParaRPr lang="en-US" sz="3200" b="1" i="0" dirty="0"/>
          </a:p>
          <a:p>
            <a:r>
              <a:rPr lang="en-US" sz="2800" dirty="0"/>
              <a:t>2Co 11:24 Of the Jews five times received I forty [stripes] save one. 25 Thrice was I beaten with rods, once was I stoned, thrice I suffered shipwreck, a night and a day I have been in the deep; 26 [In] journeyings often, [in] perils of waters, [in] perils of robbers, [in] perils by [mine own] countrymen, [in] perils by the heathen, [in] perils in the city, [in] perils in the wilderness, [in] perils in the sea, [in] perils among false brethren; …</a:t>
            </a:r>
            <a:endParaRPr lang="en-US" sz="3200" b="1" i="0" dirty="0"/>
          </a:p>
          <a:p>
            <a:br>
              <a:rPr lang="en-US" sz="3200" dirty="0"/>
            </a:br>
            <a:endParaRPr sz="3200" dirty="0"/>
          </a:p>
        </p:txBody>
      </p:sp>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dirty="0"/>
              <a:t>Why People Forsake</a:t>
            </a:r>
            <a:endParaRPr dirty="0"/>
          </a:p>
        </p:txBody>
      </p:sp>
    </p:spTree>
    <p:extLst>
      <p:ext uri="{BB962C8B-B14F-4D97-AF65-F5344CB8AC3E}">
        <p14:creationId xmlns:p14="http://schemas.microsoft.com/office/powerpoint/2010/main" val="379450321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9" name="TextBox 2"/>
          <p:cNvSpPr txBox="1"/>
          <p:nvPr/>
        </p:nvSpPr>
        <p:spPr>
          <a:xfrm>
            <a:off x="414058" y="1648816"/>
            <a:ext cx="11154631" cy="469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3100" i="1">
                <a:solidFill>
                  <a:srgbClr val="FFFFFF"/>
                </a:solidFill>
                <a:latin typeface="Bariol"/>
                <a:ea typeface="Bariol"/>
                <a:cs typeface="Bariol"/>
                <a:sym typeface="Bariol"/>
              </a:defRPr>
            </a:lvl1pPr>
          </a:lstStyle>
          <a:p>
            <a:r>
              <a:rPr lang="en-US" sz="3200" b="1" i="0" dirty="0"/>
              <a:t>Spiritual Warfare?</a:t>
            </a:r>
          </a:p>
          <a:p>
            <a:r>
              <a:rPr lang="en-US" b="1" i="0" dirty="0"/>
              <a:t>The Burden?</a:t>
            </a:r>
          </a:p>
          <a:p>
            <a:endParaRPr lang="en-US" sz="3200" b="1" i="0" dirty="0"/>
          </a:p>
          <a:p>
            <a:r>
              <a:rPr lang="en-US" sz="2800" dirty="0"/>
              <a:t>27 In weariness and painfulness, in </a:t>
            </a:r>
            <a:r>
              <a:rPr lang="en-US" sz="2800" dirty="0" err="1"/>
              <a:t>watchings</a:t>
            </a:r>
            <a:r>
              <a:rPr lang="en-US" sz="2800" dirty="0"/>
              <a:t> often, in hunger and thirst, in </a:t>
            </a:r>
            <a:r>
              <a:rPr lang="en-US" sz="2800" dirty="0" err="1"/>
              <a:t>fastings</a:t>
            </a:r>
            <a:r>
              <a:rPr lang="en-US" sz="2800" dirty="0"/>
              <a:t> often, in cold and nakedness. 28 Beside those things that are without, that which cometh upon me daily, the care of all the churches. 29 Who is weak, and I am not weak? who is offended, and I burn not? 30 If I must needs glory, I will glory of the things which concern mine infirmities.</a:t>
            </a:r>
          </a:p>
          <a:p>
            <a:br>
              <a:rPr lang="en-US" sz="3200" dirty="0"/>
            </a:br>
            <a:endParaRPr sz="3200" dirty="0"/>
          </a:p>
        </p:txBody>
      </p:sp>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dirty="0"/>
              <a:t>Why People Forsake</a:t>
            </a:r>
            <a:endParaRPr dirty="0"/>
          </a:p>
        </p:txBody>
      </p:sp>
    </p:spTree>
    <p:extLst>
      <p:ext uri="{BB962C8B-B14F-4D97-AF65-F5344CB8AC3E}">
        <p14:creationId xmlns:p14="http://schemas.microsoft.com/office/powerpoint/2010/main" val="20107942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9" name="TextBox 2"/>
          <p:cNvSpPr txBox="1"/>
          <p:nvPr/>
        </p:nvSpPr>
        <p:spPr>
          <a:xfrm>
            <a:off x="414058" y="1648816"/>
            <a:ext cx="11154631" cy="34778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3100" i="1">
                <a:solidFill>
                  <a:srgbClr val="FFFFFF"/>
                </a:solidFill>
                <a:latin typeface="Bariol"/>
                <a:ea typeface="Bariol"/>
                <a:cs typeface="Bariol"/>
                <a:sym typeface="Bariol"/>
              </a:defRPr>
            </a:lvl1pPr>
          </a:lstStyle>
          <a:p>
            <a:r>
              <a:rPr lang="en-US" sz="3200" b="1" i="0" dirty="0"/>
              <a:t>Spiritual Warfare?</a:t>
            </a:r>
          </a:p>
          <a:p>
            <a:r>
              <a:rPr lang="en-US" b="1" i="0" dirty="0"/>
              <a:t>The Burden?</a:t>
            </a:r>
          </a:p>
          <a:p>
            <a:r>
              <a:rPr lang="en-US" b="1" i="0" dirty="0"/>
              <a:t>Immaturity?</a:t>
            </a:r>
          </a:p>
          <a:p>
            <a:endParaRPr lang="en-US" sz="3200" b="1" i="0" dirty="0"/>
          </a:p>
          <a:p>
            <a:r>
              <a:rPr lang="en-US" dirty="0"/>
              <a:t>Pro 3:35 The wise shall inherit glory: but shame shall be the promotion of fools.</a:t>
            </a:r>
            <a:br>
              <a:rPr lang="en-US" sz="3200" dirty="0"/>
            </a:br>
            <a:endParaRPr sz="3200" dirty="0"/>
          </a:p>
        </p:txBody>
      </p:sp>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dirty="0"/>
              <a:t>Why People Forsake</a:t>
            </a:r>
            <a:endParaRPr dirty="0"/>
          </a:p>
        </p:txBody>
      </p:sp>
      <p:pic>
        <p:nvPicPr>
          <p:cNvPr id="2" name="Picture 1">
            <a:extLst>
              <a:ext uri="{FF2B5EF4-FFF2-40B4-BE49-F238E27FC236}">
                <a16:creationId xmlns:a16="http://schemas.microsoft.com/office/drawing/2014/main" id="{A43B126E-2339-FB4C-9010-E6EEADD72A7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396144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p>
            <a:endParaRPr/>
          </a:p>
        </p:txBody>
      </p:sp>
      <p:pic>
        <p:nvPicPr>
          <p:cNvPr id="118" name="Content Placeholder 3" descr="Content Placeholder 3"/>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9" name="TextBox 2"/>
          <p:cNvSpPr txBox="1"/>
          <p:nvPr/>
        </p:nvSpPr>
        <p:spPr>
          <a:xfrm>
            <a:off x="414058" y="1648816"/>
            <a:ext cx="11154631" cy="4431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3100" i="1">
                <a:solidFill>
                  <a:srgbClr val="FFFFFF"/>
                </a:solidFill>
                <a:latin typeface="Bariol"/>
                <a:ea typeface="Bariol"/>
                <a:cs typeface="Bariol"/>
                <a:sym typeface="Bariol"/>
              </a:defRPr>
            </a:lvl1pPr>
          </a:lstStyle>
          <a:p>
            <a:r>
              <a:rPr lang="en-US" sz="3200" b="1" i="0" dirty="0"/>
              <a:t>Spiritual Warfare?</a:t>
            </a:r>
          </a:p>
          <a:p>
            <a:r>
              <a:rPr lang="en-US" b="1" i="0" dirty="0"/>
              <a:t>The Burden?</a:t>
            </a:r>
          </a:p>
          <a:p>
            <a:r>
              <a:rPr lang="en-US" b="1" i="0" dirty="0"/>
              <a:t>Immaturity?</a:t>
            </a:r>
          </a:p>
          <a:p>
            <a:endParaRPr lang="en-US" sz="3200" b="1" i="0" dirty="0"/>
          </a:p>
          <a:p>
            <a:r>
              <a:rPr lang="en-US" dirty="0" err="1"/>
              <a:t>Psa</a:t>
            </a:r>
            <a:r>
              <a:rPr lang="en-US" dirty="0"/>
              <a:t> 75:5 Lift not up your horn on high: speak [not with] a stiff neck. 6 For promotion [cometh] neither from the east, nor from the west, nor from the south. 7 But God [is] the judge: he </a:t>
            </a:r>
            <a:r>
              <a:rPr lang="en-US" dirty="0" err="1"/>
              <a:t>putteth</a:t>
            </a:r>
            <a:r>
              <a:rPr lang="en-US" dirty="0"/>
              <a:t> down one, and </a:t>
            </a:r>
            <a:r>
              <a:rPr lang="en-US" dirty="0" err="1"/>
              <a:t>setteth</a:t>
            </a:r>
            <a:r>
              <a:rPr lang="en-US" dirty="0"/>
              <a:t> up another.</a:t>
            </a:r>
            <a:br>
              <a:rPr lang="en-US" sz="3200" dirty="0"/>
            </a:br>
            <a:endParaRPr sz="3200" dirty="0"/>
          </a:p>
        </p:txBody>
      </p:sp>
      <p:sp>
        <p:nvSpPr>
          <p:cNvPr id="120" name="TextBox 4"/>
          <p:cNvSpPr txBox="1"/>
          <p:nvPr/>
        </p:nvSpPr>
        <p:spPr>
          <a:xfrm>
            <a:off x="415470" y="411901"/>
            <a:ext cx="10912931" cy="923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5400" b="1" u="sng">
                <a:solidFill>
                  <a:srgbClr val="FFFFFF"/>
                </a:solidFill>
                <a:latin typeface="Bariol Regular"/>
                <a:ea typeface="Bariol Regular"/>
                <a:cs typeface="Bariol Regular"/>
                <a:sym typeface="Bariol Regular"/>
              </a:defRPr>
            </a:lvl1pPr>
          </a:lstStyle>
          <a:p>
            <a:r>
              <a:rPr lang="en-US" dirty="0"/>
              <a:t>Why People Forsake</a:t>
            </a:r>
            <a:endParaRPr dirty="0"/>
          </a:p>
        </p:txBody>
      </p:sp>
    </p:spTree>
    <p:extLst>
      <p:ext uri="{BB962C8B-B14F-4D97-AF65-F5344CB8AC3E}">
        <p14:creationId xmlns:p14="http://schemas.microsoft.com/office/powerpoint/2010/main" val="319452476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131</TotalTime>
  <Words>1013</Words>
  <Application>Microsoft Macintosh PowerPoint</Application>
  <PresentationFormat>Widescreen</PresentationFormat>
  <Paragraphs>57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Bariol</vt:lpstr>
      <vt:lpstr>Bariol Regular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Briscoe</dc:creator>
  <cp:lastModifiedBy>Brandon Briscoe</cp:lastModifiedBy>
  <cp:revision>16</cp:revision>
  <dcterms:created xsi:type="dcterms:W3CDTF">2020-01-05T13:45:46Z</dcterms:created>
  <dcterms:modified xsi:type="dcterms:W3CDTF">2020-01-19T14:09:03Z</dcterms:modified>
</cp:coreProperties>
</file>