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317" r:id="rId3"/>
    <p:sldId id="351" r:id="rId4"/>
    <p:sldId id="380" r:id="rId5"/>
    <p:sldId id="381" r:id="rId6"/>
    <p:sldId id="315" r:id="rId7"/>
    <p:sldId id="353" r:id="rId8"/>
    <p:sldId id="316" r:id="rId9"/>
    <p:sldId id="367" r:id="rId10"/>
    <p:sldId id="382" r:id="rId11"/>
    <p:sldId id="368" r:id="rId12"/>
    <p:sldId id="370" r:id="rId13"/>
    <p:sldId id="383" r:id="rId14"/>
    <p:sldId id="384" r:id="rId15"/>
    <p:sldId id="372" r:id="rId16"/>
    <p:sldId id="373" r:id="rId17"/>
    <p:sldId id="377" r:id="rId18"/>
    <p:sldId id="385" r:id="rId19"/>
    <p:sldId id="379" r:id="rId20"/>
    <p:sldId id="386" r:id="rId21"/>
    <p:sldId id="387" r:id="rId2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659"/>
    <p:restoredTop sz="94663"/>
  </p:normalViewPr>
  <p:slideViewPr>
    <p:cSldViewPr snapToGrid="0" snapToObjects="1">
      <p:cViewPr varScale="1">
        <p:scale>
          <a:sx n="46" d="100"/>
          <a:sy n="46" d="100"/>
        </p:scale>
        <p:origin x="192" y="1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7"/>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Title Text"/>
          <p:cNvSpPr txBox="1">
            <a:spLocks noGrp="1"/>
          </p:cNvSpPr>
          <p:nvPr>
            <p:ph type="title"/>
          </p:nvPr>
        </p:nvSpPr>
        <p:spPr>
          <a:xfrm>
            <a:off x="8724900" y="365125"/>
            <a:ext cx="2628900" cy="5811838"/>
          </a:xfrm>
          <a:prstGeom prst="rect">
            <a:avLst/>
          </a:prstGeom>
        </p:spPr>
        <p:txBody>
          <a:bodyPr/>
          <a:lstStyle/>
          <a:p>
            <a:r>
              <a:t>Title Text</a:t>
            </a:r>
          </a:p>
        </p:txBody>
      </p:sp>
      <p:sp>
        <p:nvSpPr>
          <p:cNvPr id="102" name="Body Level One…"/>
          <p:cNvSpPr txBox="1">
            <a:spLocks noGrp="1"/>
          </p:cNvSpPr>
          <p:nvPr>
            <p:ph type="body" idx="1"/>
          </p:nvPr>
        </p:nvSpPr>
        <p:spPr>
          <a:xfrm>
            <a:off x="838200" y="365125"/>
            <a:ext cx="7734300" cy="58118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92"/>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90" cy="823917"/>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6172200" y="1681163"/>
            <a:ext cx="5183188" cy="823914"/>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4"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839784" y="2057400"/>
            <a:ext cx="3932246" cy="3811588"/>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13"/>
          </p:nvPr>
        </p:nvSpPr>
        <p:spPr>
          <a:xfrm>
            <a:off x="5183187" y="987425"/>
            <a:ext cx="6172204" cy="4873625"/>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89823" y="6404294"/>
            <a:ext cx="263978" cy="269237"/>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ctrTitle"/>
          </p:nvPr>
        </p:nvSpPr>
        <p:spPr>
          <a:prstGeom prst="rect">
            <a:avLst/>
          </a:prstGeom>
        </p:spPr>
        <p:txBody>
          <a:bodyPr/>
          <a:lstStyle/>
          <a:p>
            <a:endParaRPr/>
          </a:p>
        </p:txBody>
      </p:sp>
      <p:sp>
        <p:nvSpPr>
          <p:cNvPr id="113" name="Subtitle 2"/>
          <p:cNvSpPr txBox="1">
            <a:spLocks noGrp="1"/>
          </p:cNvSpPr>
          <p:nvPr>
            <p:ph type="subTitle" sz="quarter" idx="1"/>
          </p:nvPr>
        </p:nvSpPr>
        <p:spPr>
          <a:xfrm>
            <a:off x="1524000" y="3602037"/>
            <a:ext cx="9144000" cy="1655762"/>
          </a:xfrm>
          <a:prstGeom prst="rect">
            <a:avLst/>
          </a:prstGeom>
        </p:spPr>
        <p:txBody>
          <a:bodyPr/>
          <a:lstStyle/>
          <a:p>
            <a:endParaRPr/>
          </a:p>
        </p:txBody>
      </p:sp>
      <p:pic>
        <p:nvPicPr>
          <p:cNvPr id="114" name="Picture 3" descr="Picture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5" name="TextBox 4"/>
          <p:cNvSpPr txBox="1"/>
          <p:nvPr/>
        </p:nvSpPr>
        <p:spPr>
          <a:xfrm>
            <a:off x="754315" y="5244769"/>
            <a:ext cx="10440546" cy="738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4200" b="1">
                <a:solidFill>
                  <a:srgbClr val="FFFFFF"/>
                </a:solidFill>
                <a:latin typeface="Bariol Regular"/>
                <a:ea typeface="Bariol Regular"/>
                <a:cs typeface="Bariol Regular"/>
                <a:sym typeface="Bariol Regular"/>
              </a:defRPr>
            </a:lvl1pPr>
          </a:lstStyle>
          <a:p>
            <a:r>
              <a:rPr lang="en-US" dirty="0"/>
              <a:t>Establishing a Pattern of Ministry </a:t>
            </a:r>
            <a:r>
              <a:rPr lang="en-US" sz="4000" dirty="0"/>
              <a:t>/ Acts 14:1-7</a:t>
            </a:r>
            <a:endParaRPr sz="4000"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429000"/>
            <a:ext cx="11364694" cy="17851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2</a:t>
            </a:r>
            <a:endParaRPr sz="4000" dirty="0"/>
          </a:p>
          <a:p>
            <a:r>
              <a:rPr lang="en-US" sz="4400" b="1" dirty="0">
                <a:solidFill>
                  <a:schemeClr val="bg1"/>
                </a:solidFill>
              </a:rPr>
              <a:t>Our pattern must include the faith to speak up.</a:t>
            </a:r>
            <a:endParaRPr lang="en-US" sz="4400" dirty="0">
              <a:solidFill>
                <a:schemeClr val="bg1"/>
              </a:solidFill>
            </a:endParaRPr>
          </a:p>
        </p:txBody>
      </p:sp>
    </p:spTree>
    <p:extLst>
      <p:ext uri="{BB962C8B-B14F-4D97-AF65-F5344CB8AC3E}">
        <p14:creationId xmlns:p14="http://schemas.microsoft.com/office/powerpoint/2010/main" val="161929751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1136073" y="411901"/>
            <a:ext cx="10192328" cy="69249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endParaRPr lang="en-US" sz="3600" dirty="0"/>
          </a:p>
          <a:p>
            <a:r>
              <a:rPr lang="en-US" sz="3600" b="0" i="1" u="none" dirty="0"/>
              <a:t>“It makes me boil when I think of the power we profess and the utter impotency of our action. Believers who know one-tenth as much as we do are doing one-hundred times more for God, with His blessing and our criticism. Oh if I could write it, preach it, say it, paint it, anything at all, if only God’s power would become known among us.”</a:t>
            </a:r>
          </a:p>
          <a:p>
            <a:endParaRPr lang="en-US" sz="3600" b="0" u="none" dirty="0"/>
          </a:p>
          <a:p>
            <a:pPr algn="r"/>
            <a:r>
              <a:rPr lang="en-US" sz="3600" b="0" i="1" u="none" dirty="0"/>
              <a:t>― Jim Elliot, Missionary to Ecuador &amp; Martyr for Christ</a:t>
            </a:r>
            <a:endParaRPr lang="en-US" sz="3600" b="0" u="none" dirty="0"/>
          </a:p>
          <a:p>
            <a:br>
              <a:rPr lang="en-US" sz="2800" dirty="0"/>
            </a:br>
            <a:br>
              <a:rPr lang="en-US" sz="2800" dirty="0"/>
            </a:br>
            <a:endParaRPr lang="en-US" sz="2800" b="0" i="1" u="none" dirty="0"/>
          </a:p>
        </p:txBody>
      </p:sp>
    </p:spTree>
    <p:extLst>
      <p:ext uri="{BB962C8B-B14F-4D97-AF65-F5344CB8AC3E}">
        <p14:creationId xmlns:p14="http://schemas.microsoft.com/office/powerpoint/2010/main" val="323442726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58169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Prayer</a:t>
            </a:r>
          </a:p>
          <a:p>
            <a:endParaRPr lang="en-US" sz="3200" dirty="0"/>
          </a:p>
          <a:p>
            <a:r>
              <a:rPr lang="en-US" sz="3200" b="0" i="1" u="none" dirty="0"/>
              <a:t>Col 4:2 Continue in prayer, and watch in the same with thanksgiving; 3 Withal praying also for us, that God would open unto us a door of utterance, to speak the mystery of Christ, for which I am also in bonds: 4 That I may make it manifest, as I ought to speak.</a:t>
            </a:r>
            <a:endParaRPr lang="en-US" sz="3200" b="0" u="none" dirty="0"/>
          </a:p>
          <a:p>
            <a:br>
              <a:rPr lang="en-US" b="0" u="none" dirty="0"/>
            </a:br>
            <a:br>
              <a:rPr lang="en-US" sz="3600" dirty="0"/>
            </a:br>
            <a:endParaRPr lang="en-US" sz="3600" dirty="0"/>
          </a:p>
        </p:txBody>
      </p:sp>
    </p:spTree>
    <p:extLst>
      <p:ext uri="{BB962C8B-B14F-4D97-AF65-F5344CB8AC3E}">
        <p14:creationId xmlns:p14="http://schemas.microsoft.com/office/powerpoint/2010/main" val="281575237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827918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Prayer</a:t>
            </a:r>
          </a:p>
          <a:p>
            <a:endParaRPr lang="en-US" sz="3200" dirty="0"/>
          </a:p>
          <a:p>
            <a:r>
              <a:rPr lang="en-US" sz="3200" b="0" i="1" u="none" dirty="0"/>
              <a:t>Eph 6:18 Praying always with all prayer and supplication in the Spirit, and watching thereunto with all perseverance and supplication for all saints; 19 And for me, that utterance may be given unto me, that I may open my mouth boldly, to make known the mystery of the gospel, 20 For which I am an ambassador in bonds: that therein I may speak boldly, as I ought to speak.</a:t>
            </a:r>
            <a:endParaRPr lang="en-US" sz="3200" b="0" u="none" dirty="0"/>
          </a:p>
          <a:p>
            <a:br>
              <a:rPr lang="en-US" sz="3200" dirty="0"/>
            </a:br>
            <a:br>
              <a:rPr lang="en-US" sz="3200" dirty="0"/>
            </a:br>
            <a:endParaRPr lang="en-US" sz="3200" b="0" i="1" u="none" dirty="0"/>
          </a:p>
          <a:p>
            <a:endParaRPr lang="en-US" sz="3200" b="0" u="none" dirty="0"/>
          </a:p>
          <a:p>
            <a:br>
              <a:rPr lang="en-US" b="0" u="none" dirty="0"/>
            </a:br>
            <a:br>
              <a:rPr lang="en-US" sz="3600" dirty="0"/>
            </a:br>
            <a:endParaRPr lang="en-US" sz="3600" dirty="0"/>
          </a:p>
        </p:txBody>
      </p:sp>
    </p:spTree>
    <p:extLst>
      <p:ext uri="{BB962C8B-B14F-4D97-AF65-F5344CB8AC3E}">
        <p14:creationId xmlns:p14="http://schemas.microsoft.com/office/powerpoint/2010/main" val="3710038222"/>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68018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Prayer</a:t>
            </a:r>
          </a:p>
          <a:p>
            <a:endParaRPr lang="en-US" sz="3200" dirty="0"/>
          </a:p>
          <a:p>
            <a:r>
              <a:rPr lang="en-US" sz="3200" b="0" i="1" u="none" dirty="0"/>
              <a:t>2Th 3:1 Finally, brethren, pray for us, that the word of the Lord may have [free] course, and be glorified, even as [it is] with you: 2 And that we may be delivered from unreasonable and wicked men: for all [men] have not faith.</a:t>
            </a:r>
            <a:br>
              <a:rPr lang="en-US" sz="3200" dirty="0"/>
            </a:br>
            <a:br>
              <a:rPr lang="en-US" sz="3200" dirty="0"/>
            </a:br>
            <a:endParaRPr lang="en-US" sz="3200" b="0" i="1" u="none" dirty="0"/>
          </a:p>
          <a:p>
            <a:endParaRPr lang="en-US" sz="3200" b="0" u="none" dirty="0"/>
          </a:p>
          <a:p>
            <a:br>
              <a:rPr lang="en-US" b="0" u="none" dirty="0"/>
            </a:br>
            <a:br>
              <a:rPr lang="en-US" sz="3600" dirty="0"/>
            </a:br>
            <a:endParaRPr lang="en-US" sz="3600" dirty="0"/>
          </a:p>
        </p:txBody>
      </p:sp>
    </p:spTree>
    <p:extLst>
      <p:ext uri="{BB962C8B-B14F-4D97-AF65-F5344CB8AC3E}">
        <p14:creationId xmlns:p14="http://schemas.microsoft.com/office/powerpoint/2010/main" val="2260332398"/>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429000"/>
            <a:ext cx="11364694" cy="24622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3</a:t>
            </a:r>
            <a:endParaRPr sz="4000" dirty="0"/>
          </a:p>
          <a:p>
            <a:r>
              <a:rPr lang="en-US" sz="4400" b="1" dirty="0">
                <a:solidFill>
                  <a:schemeClr val="bg1"/>
                </a:solidFill>
              </a:rPr>
              <a:t>Our pattern must include </a:t>
            </a:r>
          </a:p>
          <a:p>
            <a:r>
              <a:rPr lang="en-US" sz="4400" b="1" dirty="0">
                <a:solidFill>
                  <a:schemeClr val="bg1"/>
                </a:solidFill>
              </a:rPr>
              <a:t>a team of prayer warriors</a:t>
            </a:r>
            <a:r>
              <a:rPr lang="en-US" sz="4400" b="1" dirty="0">
                <a:solidFill>
                  <a:schemeClr val="bg1"/>
                </a:solidFill>
                <a:sym typeface="Bariol Regular"/>
              </a:rPr>
              <a:t>.</a:t>
            </a:r>
            <a:endParaRPr sz="4400" dirty="0">
              <a:solidFill>
                <a:schemeClr val="bg1"/>
              </a:solidFill>
            </a:endParaRPr>
          </a:p>
        </p:txBody>
      </p:sp>
    </p:spTree>
    <p:extLst>
      <p:ext uri="{BB962C8B-B14F-4D97-AF65-F5344CB8AC3E}">
        <p14:creationId xmlns:p14="http://schemas.microsoft.com/office/powerpoint/2010/main" val="238584202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443197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Discipleship</a:t>
            </a:r>
          </a:p>
          <a:p>
            <a:endParaRPr lang="en-US" sz="3600" dirty="0"/>
          </a:p>
          <a:p>
            <a:r>
              <a:rPr lang="en-US" sz="3200" b="0" i="1" u="none" dirty="0"/>
              <a:t>Act 14:2 But the unbelieving Jews stirred up the Gentiles, and made their minds evil affected against the brethren.3 Long time therefore abode they speaking boldly in the Lord, which gave testimony unto the word of his grace, and granted signs and wonders to be done by their hands. </a:t>
            </a:r>
            <a:endParaRPr lang="en-US" sz="3200" b="0" u="none" dirty="0"/>
          </a:p>
          <a:p>
            <a:endParaRPr lang="en-US" sz="3200" b="0" i="1" u="none" dirty="0"/>
          </a:p>
        </p:txBody>
      </p:sp>
    </p:spTree>
    <p:extLst>
      <p:ext uri="{BB962C8B-B14F-4D97-AF65-F5344CB8AC3E}">
        <p14:creationId xmlns:p14="http://schemas.microsoft.com/office/powerpoint/2010/main" val="3516804795"/>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429000"/>
            <a:ext cx="11364694" cy="24622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4</a:t>
            </a:r>
            <a:endParaRPr sz="4000" dirty="0"/>
          </a:p>
          <a:p>
            <a:pPr>
              <a:defRPr sz="4400" b="1">
                <a:solidFill>
                  <a:srgbClr val="FFFFFF"/>
                </a:solidFill>
                <a:latin typeface="Bariol Regular"/>
                <a:ea typeface="Bariol Regular"/>
                <a:cs typeface="Bariol Regular"/>
                <a:sym typeface="Bariol Regular"/>
              </a:defRPr>
            </a:pPr>
            <a:r>
              <a:rPr lang="en-US" sz="4400" b="1" dirty="0">
                <a:sym typeface="Bariol Regular"/>
              </a:rPr>
              <a:t>Our pattern is only as complete as </a:t>
            </a:r>
          </a:p>
          <a:p>
            <a:pPr>
              <a:defRPr sz="4400" b="1">
                <a:solidFill>
                  <a:srgbClr val="FFFFFF"/>
                </a:solidFill>
                <a:latin typeface="Bariol Regular"/>
                <a:ea typeface="Bariol Regular"/>
                <a:cs typeface="Bariol Regular"/>
                <a:sym typeface="Bariol Regular"/>
              </a:defRPr>
            </a:pPr>
            <a:r>
              <a:rPr lang="en-US" sz="4400" b="1" dirty="0">
                <a:sym typeface="Bariol Regular"/>
              </a:rPr>
              <a:t>our discipleship is effective.</a:t>
            </a:r>
            <a:endParaRPr dirty="0"/>
          </a:p>
        </p:txBody>
      </p:sp>
    </p:spTree>
    <p:extLst>
      <p:ext uri="{BB962C8B-B14F-4D97-AF65-F5344CB8AC3E}">
        <p14:creationId xmlns:p14="http://schemas.microsoft.com/office/powerpoint/2010/main" val="232214930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443197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the Pessimists</a:t>
            </a:r>
          </a:p>
          <a:p>
            <a:endParaRPr lang="en-US" sz="3600" dirty="0"/>
          </a:p>
          <a:p>
            <a:r>
              <a:rPr lang="en-US" sz="3200" b="0" i="1" u="none" dirty="0"/>
              <a:t>Act 14:2 But the unbelieving Jews stirred up the Gentiles, and made their minds evil affected against the brethren.3 Long time therefore abode they speaking boldly in the Lord, which gave testimony unto the word of his grace, and granted signs and wonders to be done by their hands. </a:t>
            </a:r>
            <a:endParaRPr lang="en-US" sz="3200" b="0" u="none" dirty="0"/>
          </a:p>
          <a:p>
            <a:endParaRPr lang="en-US" sz="3200" b="0" i="1" u="none" dirty="0"/>
          </a:p>
        </p:txBody>
      </p:sp>
    </p:spTree>
    <p:extLst>
      <p:ext uri="{BB962C8B-B14F-4D97-AF65-F5344CB8AC3E}">
        <p14:creationId xmlns:p14="http://schemas.microsoft.com/office/powerpoint/2010/main" val="1730249797"/>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753668"/>
            <a:ext cx="11364694" cy="273920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5</a:t>
            </a:r>
            <a:endParaRPr sz="4000" dirty="0"/>
          </a:p>
          <a:p>
            <a:r>
              <a:rPr lang="en-US" sz="4400" b="1" dirty="0">
                <a:solidFill>
                  <a:schemeClr val="bg1"/>
                </a:solidFill>
              </a:rPr>
              <a:t>The pattern of the enemy is </a:t>
            </a:r>
          </a:p>
          <a:p>
            <a:r>
              <a:rPr lang="en-US" sz="4400" b="1" dirty="0">
                <a:solidFill>
                  <a:schemeClr val="bg1"/>
                </a:solidFill>
              </a:rPr>
              <a:t>to divide and disarm.</a:t>
            </a:r>
            <a:endParaRPr lang="en-US" sz="4400" dirty="0">
              <a:solidFill>
                <a:schemeClr val="bg1"/>
              </a:solidFill>
            </a:endParaRPr>
          </a:p>
          <a:p>
            <a:endParaRPr dirty="0"/>
          </a:p>
        </p:txBody>
      </p:sp>
    </p:spTree>
    <p:extLst>
      <p:ext uri="{BB962C8B-B14F-4D97-AF65-F5344CB8AC3E}">
        <p14:creationId xmlns:p14="http://schemas.microsoft.com/office/powerpoint/2010/main" val="3074057251"/>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close up of a map&#10;&#10;Description automatically generated">
            <a:extLst>
              <a:ext uri="{FF2B5EF4-FFF2-40B4-BE49-F238E27FC236}">
                <a16:creationId xmlns:a16="http://schemas.microsoft.com/office/drawing/2014/main" id="{1C2679A6-3135-F84A-8053-BCC81744D9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105" y="0"/>
            <a:ext cx="18191448" cy="12843162"/>
          </a:xfrm>
          <a:prstGeom prst="rect">
            <a:avLst/>
          </a:prstGeom>
        </p:spPr>
      </p:pic>
      <p:sp>
        <p:nvSpPr>
          <p:cNvPr id="4" name="Oval 3">
            <a:extLst>
              <a:ext uri="{FF2B5EF4-FFF2-40B4-BE49-F238E27FC236}">
                <a16:creationId xmlns:a16="http://schemas.microsoft.com/office/drawing/2014/main" id="{6F7BF070-4CE6-BE48-8933-013A706C1903}"/>
              </a:ext>
            </a:extLst>
          </p:cNvPr>
          <p:cNvSpPr/>
          <p:nvPr/>
        </p:nvSpPr>
        <p:spPr>
          <a:xfrm>
            <a:off x="7620000" y="1801091"/>
            <a:ext cx="387928" cy="443346"/>
          </a:xfrm>
          <a:prstGeom prst="ellipse">
            <a:avLst/>
          </a:prstGeom>
          <a:solidFill>
            <a:srgbClr val="C00000"/>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1083966678"/>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68941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the Pessimists</a:t>
            </a:r>
          </a:p>
          <a:p>
            <a:endParaRPr lang="en-US" sz="3600" dirty="0"/>
          </a:p>
          <a:p>
            <a:r>
              <a:rPr lang="en-US" sz="3200" b="0" i="1" u="none" dirty="0"/>
              <a:t>5 And when there was an assault made both of the Gentiles, and also of the Jews with their rulers, to use [them] despitefully </a:t>
            </a:r>
            <a:r>
              <a:rPr lang="en-US" sz="3200" b="0" u="none" dirty="0"/>
              <a:t>(insult)</a:t>
            </a:r>
            <a:r>
              <a:rPr lang="en-US" sz="3200" b="0" i="1" u="none" dirty="0"/>
              <a:t>, and to stone them, </a:t>
            </a:r>
          </a:p>
          <a:p>
            <a:endParaRPr lang="en-US" sz="3200" b="0" u="none" dirty="0"/>
          </a:p>
          <a:p>
            <a:r>
              <a:rPr lang="en-US" sz="3200" b="0" i="1" u="none" dirty="0"/>
              <a:t>1Co 16:8 But I will tarry at Ephesus until Pentecost. 9 For a great door and effectual is opened unto me, and [there are] many adversaries. 2 But the unbelieving Jews stirred up the Gentiles, and made their minds evil affected against the brethren. </a:t>
            </a:r>
            <a:endParaRPr lang="en-US" sz="3200" b="0" u="none" dirty="0"/>
          </a:p>
          <a:p>
            <a:br>
              <a:rPr lang="en-US" sz="3200" dirty="0"/>
            </a:br>
            <a:br>
              <a:rPr lang="en-US" sz="3200" dirty="0"/>
            </a:br>
            <a:endParaRPr lang="en-US" sz="3200" b="0" i="1" u="none" dirty="0"/>
          </a:p>
        </p:txBody>
      </p:sp>
    </p:spTree>
    <p:extLst>
      <p:ext uri="{BB962C8B-B14F-4D97-AF65-F5344CB8AC3E}">
        <p14:creationId xmlns:p14="http://schemas.microsoft.com/office/powerpoint/2010/main" val="135096507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54168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Repeats</a:t>
            </a:r>
          </a:p>
          <a:p>
            <a:endParaRPr lang="en-US" sz="3600" dirty="0"/>
          </a:p>
          <a:p>
            <a:r>
              <a:rPr lang="en-US" sz="3200" b="0" i="1" u="none" dirty="0"/>
              <a:t>6 They were ware of [it], and fled unto Lystra and </a:t>
            </a:r>
            <a:r>
              <a:rPr lang="en-US" sz="3200" b="0" i="1" u="none" dirty="0" err="1"/>
              <a:t>Derbe</a:t>
            </a:r>
            <a:r>
              <a:rPr lang="en-US" sz="3200" b="0" i="1" u="none" dirty="0"/>
              <a:t>, cities of Lycaonia, and unto the region that lieth round about: 7 And there they preached the gospel.</a:t>
            </a:r>
            <a:endParaRPr lang="en-US" sz="3200" b="0" u="none" dirty="0"/>
          </a:p>
          <a:p>
            <a:br>
              <a:rPr lang="en-US" sz="3200" dirty="0"/>
            </a:br>
            <a:br>
              <a:rPr lang="en-US" sz="3200" dirty="0"/>
            </a:br>
            <a:br>
              <a:rPr lang="en-US" sz="3200" dirty="0"/>
            </a:br>
            <a:br>
              <a:rPr lang="en-US" sz="3200" dirty="0"/>
            </a:br>
            <a:endParaRPr lang="en-US" sz="3200" b="0" i="1" u="none" dirty="0"/>
          </a:p>
        </p:txBody>
      </p:sp>
    </p:spTree>
    <p:extLst>
      <p:ext uri="{BB962C8B-B14F-4D97-AF65-F5344CB8AC3E}">
        <p14:creationId xmlns:p14="http://schemas.microsoft.com/office/powerpoint/2010/main" val="210130696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061463" y="2015589"/>
            <a:ext cx="10069073" cy="39087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pPr fontAlgn="base"/>
            <a:r>
              <a:rPr lang="en-US" dirty="0"/>
              <a:t>Acts 13:47 For so hath the Lord commanded us, [saying], I have set thee to be a light of the Gentiles, that thou shouldest be for salvation unto the ends of the earth. 48 And when the Gentiles heard this, they were glad, and glorified </a:t>
            </a:r>
            <a:r>
              <a:rPr lang="en-US" u="sng" dirty="0"/>
              <a:t>the word of the Lord: </a:t>
            </a:r>
            <a:r>
              <a:rPr lang="en-US" dirty="0"/>
              <a:t>and as many as were ordained to eternal life believed. 49 And the word of the Lord was published throughout all the region. </a:t>
            </a:r>
            <a:endParaRPr lang="en-US" b="1" i="0" dirty="0"/>
          </a:p>
          <a:p>
            <a:pPr fontAlgn="base"/>
            <a:endParaRPr lang="en-US" b="1" i="0" dirty="0"/>
          </a:p>
          <a:p>
            <a:pPr marL="514350" indent="-514350" fontAlgn="base">
              <a:buAutoNum type="arabicParenR"/>
            </a:pPr>
            <a:endParaRPr lang="en-US" b="1" i="0" dirty="0"/>
          </a:p>
        </p:txBody>
      </p:sp>
    </p:spTree>
    <p:extLst>
      <p:ext uri="{BB962C8B-B14F-4D97-AF65-F5344CB8AC3E}">
        <p14:creationId xmlns:p14="http://schemas.microsoft.com/office/powerpoint/2010/main" val="202910973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061463" y="2015589"/>
            <a:ext cx="10069073" cy="29546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pPr fontAlgn="base"/>
            <a:r>
              <a:rPr lang="en-US" dirty="0"/>
              <a:t>50 But the Jews stirred up the devout and </a:t>
            </a:r>
            <a:r>
              <a:rPr lang="en-US" dirty="0" err="1"/>
              <a:t>honourable</a:t>
            </a:r>
            <a:r>
              <a:rPr lang="en-US" dirty="0"/>
              <a:t> women, and the chief men of the city, and raised persecution against Paul and Barnabas, and expelled them out of their coasts. </a:t>
            </a:r>
            <a:r>
              <a:rPr lang="en-US" b="1" dirty="0"/>
              <a:t>51 But they shook off the dust of their feet against them</a:t>
            </a:r>
            <a:r>
              <a:rPr lang="en-US" dirty="0"/>
              <a:t>, and came unto Iconium. 52 And the disciples were filled with joy, and with the Holy Ghost.</a:t>
            </a:r>
            <a:endParaRPr lang="en-US" b="1" i="0" dirty="0"/>
          </a:p>
        </p:txBody>
      </p:sp>
    </p:spTree>
    <p:extLst>
      <p:ext uri="{BB962C8B-B14F-4D97-AF65-F5344CB8AC3E}">
        <p14:creationId xmlns:p14="http://schemas.microsoft.com/office/powerpoint/2010/main" val="134873433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ctrTitle"/>
          </p:nvPr>
        </p:nvSpPr>
        <p:spPr>
          <a:prstGeom prst="rect">
            <a:avLst/>
          </a:prstGeom>
        </p:spPr>
        <p:txBody>
          <a:bodyPr/>
          <a:lstStyle/>
          <a:p>
            <a:endParaRPr/>
          </a:p>
        </p:txBody>
      </p:sp>
      <p:sp>
        <p:nvSpPr>
          <p:cNvPr id="113" name="Subtitle 2"/>
          <p:cNvSpPr txBox="1">
            <a:spLocks noGrp="1"/>
          </p:cNvSpPr>
          <p:nvPr>
            <p:ph type="subTitle" sz="quarter" idx="1"/>
          </p:nvPr>
        </p:nvSpPr>
        <p:spPr>
          <a:xfrm>
            <a:off x="1524000" y="3602037"/>
            <a:ext cx="9144000" cy="1655762"/>
          </a:xfrm>
          <a:prstGeom prst="rect">
            <a:avLst/>
          </a:prstGeom>
        </p:spPr>
        <p:txBody>
          <a:bodyPr/>
          <a:lstStyle/>
          <a:p>
            <a:endParaRPr/>
          </a:p>
        </p:txBody>
      </p:sp>
      <p:pic>
        <p:nvPicPr>
          <p:cNvPr id="114" name="Picture 3" descr="Picture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5" name="TextBox 4"/>
          <p:cNvSpPr txBox="1"/>
          <p:nvPr/>
        </p:nvSpPr>
        <p:spPr>
          <a:xfrm>
            <a:off x="754315" y="5244769"/>
            <a:ext cx="10440546" cy="738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4200" b="1">
                <a:solidFill>
                  <a:srgbClr val="FFFFFF"/>
                </a:solidFill>
                <a:latin typeface="Bariol Regular"/>
                <a:ea typeface="Bariol Regular"/>
                <a:cs typeface="Bariol Regular"/>
                <a:sym typeface="Bariol Regular"/>
              </a:defRPr>
            </a:lvl1pPr>
          </a:lstStyle>
          <a:p>
            <a:r>
              <a:rPr lang="en-US" dirty="0"/>
              <a:t>Establishing a Pattern of Ministry </a:t>
            </a:r>
            <a:r>
              <a:rPr lang="en-US" sz="4000" dirty="0"/>
              <a:t>/ Acts 14:1-7</a:t>
            </a:r>
            <a:endParaRPr sz="4000" dirty="0"/>
          </a:p>
        </p:txBody>
      </p:sp>
    </p:spTree>
    <p:extLst>
      <p:ext uri="{BB962C8B-B14F-4D97-AF65-F5344CB8AC3E}">
        <p14:creationId xmlns:p14="http://schemas.microsoft.com/office/powerpoint/2010/main" val="270154405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518684" y="1905508"/>
            <a:ext cx="11154631" cy="30469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pPr algn="ctr"/>
            <a:endParaRPr lang="en-US" sz="4800" i="0" dirty="0">
              <a:solidFill>
                <a:schemeClr val="bg1"/>
              </a:solidFill>
            </a:endParaRPr>
          </a:p>
          <a:p>
            <a:pPr lvl="1" algn="ctr" fontAlgn="base"/>
            <a:r>
              <a:rPr lang="en-US" sz="4800" b="1" i="1" dirty="0">
                <a:solidFill>
                  <a:schemeClr val="bg1"/>
                </a:solidFill>
              </a:rPr>
              <a:t>Will we establish patterns</a:t>
            </a:r>
          </a:p>
          <a:p>
            <a:pPr lvl="1" algn="ctr" fontAlgn="base"/>
            <a:r>
              <a:rPr lang="en-US" sz="4800" b="1" i="1" dirty="0">
                <a:solidFill>
                  <a:schemeClr val="bg1"/>
                </a:solidFill>
              </a:rPr>
              <a:t>in our own ministry? </a:t>
            </a:r>
            <a:endParaRPr lang="en-US" sz="4800" b="1" dirty="0">
              <a:solidFill>
                <a:schemeClr val="bg1"/>
              </a:solidFill>
            </a:endParaRPr>
          </a:p>
          <a:p>
            <a:pPr algn="ctr"/>
            <a:endParaRPr sz="4800" dirty="0">
              <a:solidFill>
                <a:schemeClr val="bg1"/>
              </a:solidFill>
            </a:endParaRPr>
          </a:p>
        </p:txBody>
      </p:sp>
    </p:spTree>
    <p:extLst>
      <p:ext uri="{BB962C8B-B14F-4D97-AF65-F5344CB8AC3E}">
        <p14:creationId xmlns:p14="http://schemas.microsoft.com/office/powerpoint/2010/main" val="302375147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0464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Act 14:1 And it came to pass in Iconium, that they went both together into the synagogue of the Jews, and so </a:t>
            </a:r>
            <a:r>
              <a:rPr lang="en-US" dirty="0" err="1"/>
              <a:t>spake</a:t>
            </a:r>
            <a:r>
              <a:rPr lang="en-US" dirty="0"/>
              <a:t>, </a:t>
            </a: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Platform</a:t>
            </a:r>
            <a:endParaRPr dirty="0"/>
          </a:p>
        </p:txBody>
      </p:sp>
    </p:spTree>
    <p:extLst>
      <p:ext uri="{BB962C8B-B14F-4D97-AF65-F5344CB8AC3E}">
        <p14:creationId xmlns:p14="http://schemas.microsoft.com/office/powerpoint/2010/main" val="118502844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429000"/>
            <a:ext cx="11364694" cy="273920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1</a:t>
            </a:r>
            <a:endParaRPr sz="4000" dirty="0"/>
          </a:p>
          <a:p>
            <a:r>
              <a:rPr lang="en-US" sz="4400" b="1" dirty="0">
                <a:solidFill>
                  <a:schemeClr val="bg1"/>
                </a:solidFill>
              </a:rPr>
              <a:t>Our platforms are the college campuses and workplaces where young people congregate.</a:t>
            </a:r>
            <a:endParaRPr lang="en-US" sz="4400" dirty="0">
              <a:solidFill>
                <a:schemeClr val="bg1"/>
              </a:solidFill>
            </a:endParaRPr>
          </a:p>
          <a:p>
            <a:endParaRPr dirty="0"/>
          </a:p>
        </p:txBody>
      </p:sp>
    </p:spTree>
    <p:extLst>
      <p:ext uri="{BB962C8B-B14F-4D97-AF65-F5344CB8AC3E}">
        <p14:creationId xmlns:p14="http://schemas.microsoft.com/office/powerpoint/2010/main" val="174779064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24006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Preaching</a:t>
            </a:r>
          </a:p>
          <a:p>
            <a:endParaRPr lang="en-US" sz="3200" b="0" i="1" u="none" dirty="0"/>
          </a:p>
          <a:p>
            <a:r>
              <a:rPr lang="en-US" sz="3200" b="0" i="1" u="none" dirty="0"/>
              <a:t>Act 14:1 And it came to pass in Iconium, that they went both together into the synagogue of the Jews, and </a:t>
            </a:r>
            <a:r>
              <a:rPr lang="en-US" sz="3200" i="1" dirty="0"/>
              <a:t>so </a:t>
            </a:r>
            <a:r>
              <a:rPr lang="en-US" sz="3200" i="1" dirty="0" err="1"/>
              <a:t>spake</a:t>
            </a:r>
            <a:r>
              <a:rPr lang="en-US" sz="3200" b="0" i="1" u="none" dirty="0"/>
              <a:t>,</a:t>
            </a:r>
          </a:p>
        </p:txBody>
      </p:sp>
    </p:spTree>
    <p:extLst>
      <p:ext uri="{BB962C8B-B14F-4D97-AF65-F5344CB8AC3E}">
        <p14:creationId xmlns:p14="http://schemas.microsoft.com/office/powerpoint/2010/main" val="3727554371"/>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343</TotalTime>
  <Words>897</Words>
  <Application>Microsoft Macintosh PowerPoint</Application>
  <PresentationFormat>Widescreen</PresentationFormat>
  <Paragraphs>70</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Bariol</vt:lpstr>
      <vt:lpstr>Bariol Regular</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 Briscoe</dc:creator>
  <cp:lastModifiedBy>Brandon Briscoe</cp:lastModifiedBy>
  <cp:revision>27</cp:revision>
  <dcterms:created xsi:type="dcterms:W3CDTF">2020-01-05T13:45:46Z</dcterms:created>
  <dcterms:modified xsi:type="dcterms:W3CDTF">2020-02-16T13:53:37Z</dcterms:modified>
</cp:coreProperties>
</file>