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3"/>
  </p:notesMasterIdLst>
  <p:sldIdLst>
    <p:sldId id="256" r:id="rId2"/>
    <p:sldId id="317" r:id="rId3"/>
    <p:sldId id="381" r:id="rId4"/>
    <p:sldId id="315" r:id="rId5"/>
    <p:sldId id="388" r:id="rId6"/>
    <p:sldId id="389" r:id="rId7"/>
    <p:sldId id="353" r:id="rId8"/>
    <p:sldId id="390" r:id="rId9"/>
    <p:sldId id="367" r:id="rId10"/>
    <p:sldId id="391" r:id="rId11"/>
    <p:sldId id="392" r:id="rId12"/>
    <p:sldId id="393" r:id="rId13"/>
    <p:sldId id="384" r:id="rId14"/>
    <p:sldId id="394" r:id="rId15"/>
    <p:sldId id="377" r:id="rId16"/>
    <p:sldId id="385" r:id="rId17"/>
    <p:sldId id="379" r:id="rId18"/>
    <p:sldId id="386" r:id="rId19"/>
    <p:sldId id="395" r:id="rId20"/>
    <p:sldId id="396" r:id="rId21"/>
    <p:sldId id="387" r:id="rId22"/>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0DEEF"/>
          </a:solidFill>
        </a:fill>
      </a:tcStyle>
    </a:wholeTbl>
    <a:band2H>
      <a:tcTxStyle/>
      <a:tcStyle>
        <a:tcBdr/>
        <a:fill>
          <a:solidFill>
            <a:srgbClr val="E9EFF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94663"/>
  </p:normalViewPr>
  <p:slideViewPr>
    <p:cSldViewPr snapToGrid="0" snapToObjects="1">
      <p:cViewPr varScale="1">
        <p:scale>
          <a:sx n="46" d="100"/>
          <a:sy n="46" d="100"/>
        </p:scale>
        <p:origin x="192" y="17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9" name="Shape 109"/>
          <p:cNvSpPr>
            <a:spLocks noGrp="1" noRot="1" noChangeAspect="1"/>
          </p:cNvSpPr>
          <p:nvPr>
            <p:ph type="sldImg"/>
          </p:nvPr>
        </p:nvSpPr>
        <p:spPr>
          <a:xfrm>
            <a:off x="1143000" y="685800"/>
            <a:ext cx="4572000" cy="3429000"/>
          </a:xfrm>
          <a:prstGeom prst="rect">
            <a:avLst/>
          </a:prstGeom>
        </p:spPr>
        <p:txBody>
          <a:bodyPr/>
          <a:lstStyle/>
          <a:p>
            <a:endParaRPr/>
          </a:p>
        </p:txBody>
      </p:sp>
      <p:sp>
        <p:nvSpPr>
          <p:cNvPr id="110" name="Shape 110"/>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1524000" y="1122362"/>
            <a:ext cx="9144000" cy="2387601"/>
          </a:xfrm>
          <a:prstGeom prst="rect">
            <a:avLst/>
          </a:prstGeom>
        </p:spPr>
        <p:txBody>
          <a:bodyPr anchor="b"/>
          <a:lstStyle>
            <a:lvl1pPr algn="ctr">
              <a:defRPr sz="6000"/>
            </a:lvl1pPr>
          </a:lstStyle>
          <a:p>
            <a:r>
              <a:t>Title Text</a:t>
            </a:r>
          </a:p>
        </p:txBody>
      </p:sp>
      <p:sp>
        <p:nvSpPr>
          <p:cNvPr id="12" name="Body Level One…"/>
          <p:cNvSpPr txBox="1">
            <a:spLocks noGrp="1"/>
          </p:cNvSpPr>
          <p:nvPr>
            <p:ph type="body" sz="quarter" idx="1"/>
          </p:nvPr>
        </p:nvSpPr>
        <p:spPr>
          <a:xfrm>
            <a:off x="1524000" y="3602037"/>
            <a:ext cx="9144000" cy="1655767"/>
          </a:xfrm>
          <a:prstGeom prst="rect">
            <a:avLst/>
          </a:prstGeom>
        </p:spPr>
        <p:txBody>
          <a:bodyPr/>
          <a:lstStyle>
            <a:lvl1pPr marL="0" indent="0" algn="ctr">
              <a:buSzTx/>
              <a:buFontTx/>
              <a:buNone/>
              <a:defRPr sz="2400"/>
            </a:lvl1pPr>
            <a:lvl2pPr marL="0" indent="0" algn="ctr">
              <a:buSzTx/>
              <a:buFontTx/>
              <a:buNone/>
              <a:defRPr sz="2400"/>
            </a:lvl2pPr>
            <a:lvl3pPr marL="0" indent="0" algn="ctr">
              <a:buSzTx/>
              <a:buFontTx/>
              <a:buNone/>
              <a:defRPr sz="2400"/>
            </a:lvl3pPr>
            <a:lvl4pPr marL="0" indent="0" algn="ctr">
              <a:buSzTx/>
              <a:buFontTx/>
              <a:buNone/>
              <a:defRPr sz="2400"/>
            </a:lvl4pPr>
            <a:lvl5pPr marL="0" indent="0" algn="ctr">
              <a:buSzTx/>
              <a:buFontTx/>
              <a:buNone/>
              <a:defRPr sz="2400"/>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92" name="Title Text"/>
          <p:cNvSpPr txBox="1">
            <a:spLocks noGrp="1"/>
          </p:cNvSpPr>
          <p:nvPr>
            <p:ph type="title"/>
          </p:nvPr>
        </p:nvSpPr>
        <p:spPr>
          <a:prstGeom prst="rect">
            <a:avLst/>
          </a:prstGeom>
        </p:spPr>
        <p:txBody>
          <a:bodyPr/>
          <a:lstStyle/>
          <a:p>
            <a:r>
              <a:t>Title Text</a:t>
            </a:r>
          </a:p>
        </p:txBody>
      </p:sp>
      <p:sp>
        <p:nvSpPr>
          <p:cNvPr id="93"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9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101" name="Title Text"/>
          <p:cNvSpPr txBox="1">
            <a:spLocks noGrp="1"/>
          </p:cNvSpPr>
          <p:nvPr>
            <p:ph type="title"/>
          </p:nvPr>
        </p:nvSpPr>
        <p:spPr>
          <a:xfrm>
            <a:off x="8724900" y="365125"/>
            <a:ext cx="2628900" cy="5811838"/>
          </a:xfrm>
          <a:prstGeom prst="rect">
            <a:avLst/>
          </a:prstGeom>
        </p:spPr>
        <p:txBody>
          <a:bodyPr/>
          <a:lstStyle/>
          <a:p>
            <a:r>
              <a:t>Title Text</a:t>
            </a:r>
          </a:p>
        </p:txBody>
      </p:sp>
      <p:sp>
        <p:nvSpPr>
          <p:cNvPr id="102" name="Body Level One…"/>
          <p:cNvSpPr txBox="1">
            <a:spLocks noGrp="1"/>
          </p:cNvSpPr>
          <p:nvPr>
            <p:ph type="body" idx="1"/>
          </p:nvPr>
        </p:nvSpPr>
        <p:spPr>
          <a:xfrm>
            <a:off x="838200" y="365125"/>
            <a:ext cx="7734300" cy="58118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Title Text"/>
          <p:cNvSpPr txBox="1">
            <a:spLocks noGrp="1"/>
          </p:cNvSpPr>
          <p:nvPr>
            <p:ph type="title"/>
          </p:nvPr>
        </p:nvSpPr>
        <p:spPr>
          <a:xfrm>
            <a:off x="831850" y="1709738"/>
            <a:ext cx="10515600" cy="2852737"/>
          </a:xfrm>
          <a:prstGeom prst="rect">
            <a:avLst/>
          </a:prstGeom>
        </p:spPr>
        <p:txBody>
          <a:bodyPr anchor="b"/>
          <a:lstStyle>
            <a:lvl1pPr>
              <a:defRPr sz="6000"/>
            </a:lvl1pPr>
          </a:lstStyle>
          <a:p>
            <a:r>
              <a:t>Title Text</a:t>
            </a:r>
          </a:p>
        </p:txBody>
      </p:sp>
      <p:sp>
        <p:nvSpPr>
          <p:cNvPr id="30" name="Body Level One…"/>
          <p:cNvSpPr txBox="1">
            <a:spLocks noGrp="1"/>
          </p:cNvSpPr>
          <p:nvPr>
            <p:ph type="body" sz="quarter" idx="1"/>
          </p:nvPr>
        </p:nvSpPr>
        <p:spPr>
          <a:xfrm>
            <a:off x="831850" y="4589462"/>
            <a:ext cx="10515600" cy="1500192"/>
          </a:xfrm>
          <a:prstGeom prst="rect">
            <a:avLst/>
          </a:prstGeom>
        </p:spPr>
        <p:txBody>
          <a:bodyPr/>
          <a:lstStyle>
            <a:lvl1pPr marL="0" indent="0">
              <a:buSzTx/>
              <a:buFontTx/>
              <a:buNone/>
              <a:defRPr sz="2400">
                <a:solidFill>
                  <a:srgbClr val="888888"/>
                </a:solidFill>
              </a:defRPr>
            </a:lvl1pPr>
            <a:lvl2pPr marL="0" indent="0">
              <a:buSzTx/>
              <a:buFontTx/>
              <a:buNone/>
              <a:defRPr sz="2400">
                <a:solidFill>
                  <a:srgbClr val="888888"/>
                </a:solidFill>
              </a:defRPr>
            </a:lvl2pPr>
            <a:lvl3pPr marL="0" indent="0">
              <a:buSzTx/>
              <a:buFontTx/>
              <a:buNone/>
              <a:defRPr sz="2400">
                <a:solidFill>
                  <a:srgbClr val="888888"/>
                </a:solidFill>
              </a:defRPr>
            </a:lvl3pPr>
            <a:lvl4pPr marL="0" indent="0">
              <a:buSzTx/>
              <a:buFontTx/>
              <a:buNone/>
              <a:defRPr sz="2400">
                <a:solidFill>
                  <a:srgbClr val="888888"/>
                </a:solidFill>
              </a:defRPr>
            </a:lvl4pPr>
            <a:lvl5pPr marL="0" indent="0">
              <a:buSzTx/>
              <a:buFontTx/>
              <a:buNone/>
              <a:defRPr sz="24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838200" y="1825625"/>
            <a:ext cx="5181600" cy="43513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xfrm>
            <a:off x="839787" y="365125"/>
            <a:ext cx="10515601" cy="1325563"/>
          </a:xfrm>
          <a:prstGeom prst="rect">
            <a:avLst/>
          </a:prstGeom>
        </p:spPr>
        <p:txBody>
          <a:bodyPr/>
          <a:lstStyle/>
          <a:p>
            <a:r>
              <a:t>Title Text</a:t>
            </a:r>
          </a:p>
        </p:txBody>
      </p:sp>
      <p:sp>
        <p:nvSpPr>
          <p:cNvPr id="48" name="Body Level One…"/>
          <p:cNvSpPr txBox="1">
            <a:spLocks noGrp="1"/>
          </p:cNvSpPr>
          <p:nvPr>
            <p:ph type="body" sz="quarter" idx="1"/>
          </p:nvPr>
        </p:nvSpPr>
        <p:spPr>
          <a:xfrm>
            <a:off x="839787" y="1681163"/>
            <a:ext cx="5157790" cy="823917"/>
          </a:xfrm>
          <a:prstGeom prst="rect">
            <a:avLst/>
          </a:prstGeom>
        </p:spPr>
        <p:txBody>
          <a:bodyPr anchor="b"/>
          <a:lstStyle>
            <a:lvl1pPr marL="0" indent="0">
              <a:buSzTx/>
              <a:buFontTx/>
              <a:buNone/>
              <a:defRPr sz="2400" b="1"/>
            </a:lvl1pPr>
            <a:lvl2pPr marL="0" indent="0">
              <a:buSzTx/>
              <a:buFontTx/>
              <a:buNone/>
              <a:defRPr sz="2400" b="1"/>
            </a:lvl2pPr>
            <a:lvl3pPr marL="0" indent="0">
              <a:buSzTx/>
              <a:buFontTx/>
              <a:buNone/>
              <a:defRPr sz="2400" b="1"/>
            </a:lvl3pPr>
            <a:lvl4pPr marL="0" indent="0">
              <a:buSzTx/>
              <a:buFontTx/>
              <a:buNone/>
              <a:defRPr sz="2400" b="1"/>
            </a:lvl4pPr>
            <a:lvl5pPr marL="0" indent="0">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13"/>
          </p:nvPr>
        </p:nvSpPr>
        <p:spPr>
          <a:xfrm>
            <a:off x="6172200" y="1681163"/>
            <a:ext cx="5183188" cy="823914"/>
          </a:xfrm>
          <a:prstGeom prst="rect">
            <a:avLst/>
          </a:prstGeom>
        </p:spPr>
        <p:txBody>
          <a:bodyPr anchor="b"/>
          <a:lstStyle/>
          <a:p>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839787" y="457200"/>
            <a:ext cx="3932240" cy="1600200"/>
          </a:xfrm>
          <a:prstGeom prst="rect">
            <a:avLst/>
          </a:prstGeom>
        </p:spPr>
        <p:txBody>
          <a:bodyPr anchor="b"/>
          <a:lstStyle>
            <a:lvl1pPr>
              <a:defRPr sz="3200"/>
            </a:lvl1pPr>
          </a:lstStyle>
          <a:p>
            <a:r>
              <a:t>Title Text</a:t>
            </a:r>
          </a:p>
        </p:txBody>
      </p:sp>
      <p:sp>
        <p:nvSpPr>
          <p:cNvPr id="73" name="Body Level One…"/>
          <p:cNvSpPr txBox="1">
            <a:spLocks noGrp="1"/>
          </p:cNvSpPr>
          <p:nvPr>
            <p:ph type="body" sz="half" idx="1"/>
          </p:nvPr>
        </p:nvSpPr>
        <p:spPr>
          <a:xfrm>
            <a:off x="5183187" y="987425"/>
            <a:ext cx="6172204"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quarter" idx="13"/>
          </p:nvPr>
        </p:nvSpPr>
        <p:spPr>
          <a:xfrm>
            <a:off x="839784" y="2057400"/>
            <a:ext cx="3932246" cy="3811588"/>
          </a:xfrm>
          <a:prstGeom prst="rect">
            <a:avLst/>
          </a:prstGeom>
        </p:spPr>
        <p:txBody>
          <a:bodyPr/>
          <a:lstStyle/>
          <a:p>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839787" y="457200"/>
            <a:ext cx="3932240" cy="1600200"/>
          </a:xfrm>
          <a:prstGeom prst="rect">
            <a:avLst/>
          </a:prstGeom>
        </p:spPr>
        <p:txBody>
          <a:bodyPr anchor="b"/>
          <a:lstStyle>
            <a:lvl1pPr>
              <a:defRPr sz="3200"/>
            </a:lvl1pPr>
          </a:lstStyle>
          <a:p>
            <a:r>
              <a:t>Title Text</a:t>
            </a:r>
          </a:p>
        </p:txBody>
      </p:sp>
      <p:sp>
        <p:nvSpPr>
          <p:cNvPr id="83" name="Picture Placeholder 2"/>
          <p:cNvSpPr>
            <a:spLocks noGrp="1"/>
          </p:cNvSpPr>
          <p:nvPr>
            <p:ph type="pic" sz="half" idx="13"/>
          </p:nvPr>
        </p:nvSpPr>
        <p:spPr>
          <a:xfrm>
            <a:off x="5183187" y="987425"/>
            <a:ext cx="6172204" cy="4873625"/>
          </a:xfrm>
          <a:prstGeom prst="rect">
            <a:avLst/>
          </a:prstGeom>
        </p:spPr>
        <p:txBody>
          <a:bodyPr lIns="91439" tIns="45719" rIns="91439" bIns="45719">
            <a:noAutofit/>
          </a:bodyPr>
          <a:lstStyle/>
          <a:p>
            <a:endParaRPr/>
          </a:p>
        </p:txBody>
      </p:sp>
      <p:sp>
        <p:nvSpPr>
          <p:cNvPr id="84" name="Body Level One…"/>
          <p:cNvSpPr txBox="1">
            <a:spLocks noGrp="1"/>
          </p:cNvSpPr>
          <p:nvPr>
            <p:ph type="body" sz="quarter" idx="1"/>
          </p:nvPr>
        </p:nvSpPr>
        <p:spPr>
          <a:xfrm>
            <a:off x="839787" y="2057400"/>
            <a:ext cx="3932240" cy="3811588"/>
          </a:xfrm>
          <a:prstGeom prst="rect">
            <a:avLst/>
          </a:prstGeom>
        </p:spPr>
        <p:txBody>
          <a:bodyPr/>
          <a:lstStyle>
            <a:lvl1pPr marL="0" indent="0">
              <a:buSzTx/>
              <a:buFontTx/>
              <a:buNone/>
              <a:defRPr sz="1600"/>
            </a:lvl1pPr>
            <a:lvl2pPr marL="0" indent="0">
              <a:buSzTx/>
              <a:buFontTx/>
              <a:buNone/>
              <a:defRPr sz="1600"/>
            </a:lvl2pPr>
            <a:lvl3pPr marL="0" indent="0">
              <a:buSzTx/>
              <a:buFontTx/>
              <a:buNone/>
              <a:defRPr sz="1600"/>
            </a:lvl3pPr>
            <a:lvl4pPr marL="0" indent="0">
              <a:buSzTx/>
              <a:buFontTx/>
              <a:buNone/>
              <a:defRPr sz="1600"/>
            </a:lvl4pPr>
            <a:lvl5pPr marL="0" indent="0">
              <a:buSzTx/>
              <a:buFontTx/>
              <a:buNone/>
              <a:defRPr sz="16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chor="ctr">
            <a:normAutofit/>
          </a:bodyPr>
          <a:lstStyle/>
          <a:p>
            <a:r>
              <a:t>Title Text</a:t>
            </a:r>
          </a:p>
        </p:txBody>
      </p:sp>
      <p:sp>
        <p:nvSpPr>
          <p:cNvPr id="3" name="Body Level One…"/>
          <p:cNvSpPr txBox="1">
            <a:spLocks noGrp="1"/>
          </p:cNvSpPr>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11089823" y="6404294"/>
            <a:ext cx="263978" cy="269237"/>
          </a:xfrm>
          <a:prstGeom prst="rect">
            <a:avLst/>
          </a:prstGeom>
          <a:ln w="12700">
            <a:miter lim="400000"/>
          </a:ln>
        </p:spPr>
        <p:txBody>
          <a:bodyPr wrap="none" lIns="45718" tIns="45718" rIns="45718" bIns="45718"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2pPr>
      <a:lvl3pPr marL="1234438" marR="0" indent="-320038"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1pPr>
      <a:lvl2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2pPr>
      <a:lvl3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3pPr>
      <a:lvl4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4pPr>
      <a:lvl5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5pPr>
      <a:lvl6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6pPr>
      <a:lvl7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7pPr>
      <a:lvl8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8pPr>
      <a:lvl9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Title 1"/>
          <p:cNvSpPr txBox="1">
            <a:spLocks noGrp="1"/>
          </p:cNvSpPr>
          <p:nvPr>
            <p:ph type="ctrTitle"/>
          </p:nvPr>
        </p:nvSpPr>
        <p:spPr>
          <a:prstGeom prst="rect">
            <a:avLst/>
          </a:prstGeom>
        </p:spPr>
        <p:txBody>
          <a:bodyPr/>
          <a:lstStyle/>
          <a:p>
            <a:endParaRPr/>
          </a:p>
        </p:txBody>
      </p:sp>
      <p:sp>
        <p:nvSpPr>
          <p:cNvPr id="113" name="Subtitle 2"/>
          <p:cNvSpPr txBox="1">
            <a:spLocks noGrp="1"/>
          </p:cNvSpPr>
          <p:nvPr>
            <p:ph type="subTitle" sz="quarter" idx="1"/>
          </p:nvPr>
        </p:nvSpPr>
        <p:spPr>
          <a:xfrm>
            <a:off x="1524000" y="3602037"/>
            <a:ext cx="9144000" cy="1655762"/>
          </a:xfrm>
          <a:prstGeom prst="rect">
            <a:avLst/>
          </a:prstGeom>
        </p:spPr>
        <p:txBody>
          <a:bodyPr/>
          <a:lstStyle/>
          <a:p>
            <a:endParaRPr/>
          </a:p>
        </p:txBody>
      </p:sp>
      <p:pic>
        <p:nvPicPr>
          <p:cNvPr id="114" name="Picture 3" descr="Picture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5" name="TextBox 4"/>
          <p:cNvSpPr txBox="1"/>
          <p:nvPr/>
        </p:nvSpPr>
        <p:spPr>
          <a:xfrm>
            <a:off x="754315" y="5244769"/>
            <a:ext cx="10440546" cy="58477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4200" b="1">
                <a:solidFill>
                  <a:srgbClr val="FFFFFF"/>
                </a:solidFill>
                <a:latin typeface="Bariol Regular"/>
                <a:ea typeface="Bariol Regular"/>
                <a:cs typeface="Bariol Regular"/>
                <a:sym typeface="Bariol Regular"/>
              </a:defRPr>
            </a:lvl1pPr>
          </a:lstStyle>
          <a:p>
            <a:r>
              <a:rPr lang="en-US" sz="3200" dirty="0"/>
              <a:t>Establishing a Pattern of Ministry </a:t>
            </a:r>
            <a:r>
              <a:rPr lang="en-US" sz="3200" dirty="0" err="1"/>
              <a:t>pt</a:t>
            </a:r>
            <a:r>
              <a:rPr lang="en-US" sz="3200" dirty="0"/>
              <a:t> 2 / Acts 14:1-7</a:t>
            </a:r>
            <a:endParaRPr sz="3200" dirty="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414058" y="1648816"/>
            <a:ext cx="11154631" cy="156965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defTabSz="457200">
              <a:defRPr sz="3100" i="1">
                <a:solidFill>
                  <a:srgbClr val="FFFFFF"/>
                </a:solidFill>
                <a:latin typeface="Bariol"/>
                <a:ea typeface="Bariol"/>
                <a:cs typeface="Bariol"/>
                <a:sym typeface="Bariol"/>
              </a:defRPr>
            </a:lvl1pPr>
          </a:lstStyle>
          <a:p>
            <a:br>
              <a:rPr lang="en-US" sz="3200" dirty="0"/>
            </a:br>
            <a:br>
              <a:rPr lang="en-US" sz="3200" dirty="0"/>
            </a:br>
            <a:endParaRPr sz="3200" dirty="0"/>
          </a:p>
        </p:txBody>
      </p:sp>
      <p:sp>
        <p:nvSpPr>
          <p:cNvPr id="120" name="TextBox 4"/>
          <p:cNvSpPr txBox="1"/>
          <p:nvPr/>
        </p:nvSpPr>
        <p:spPr>
          <a:xfrm>
            <a:off x="415470" y="411901"/>
            <a:ext cx="10912931" cy="240065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400" b="1" u="sng">
                <a:solidFill>
                  <a:srgbClr val="FFFFFF"/>
                </a:solidFill>
                <a:latin typeface="Bariol Regular"/>
                <a:ea typeface="Bariol Regular"/>
                <a:cs typeface="Bariol Regular"/>
                <a:sym typeface="Bariol Regular"/>
              </a:defRPr>
            </a:lvl1pPr>
          </a:lstStyle>
          <a:p>
            <a:r>
              <a:rPr lang="en-US" dirty="0"/>
              <a:t>The Pattern of Paul’s Preaching</a:t>
            </a:r>
          </a:p>
          <a:p>
            <a:endParaRPr lang="en-US" sz="3200" b="0" i="1" u="none" dirty="0"/>
          </a:p>
          <a:p>
            <a:r>
              <a:rPr lang="en-US" sz="3200" b="0" i="1" u="none" dirty="0"/>
              <a:t>Act 14:1 And it came to pass in Iconium, that they went both together into the synagogue of the Jews, and </a:t>
            </a:r>
            <a:r>
              <a:rPr lang="en-US" sz="3200" i="1" dirty="0"/>
              <a:t>so </a:t>
            </a:r>
            <a:r>
              <a:rPr lang="en-US" sz="3200" i="1" dirty="0" err="1"/>
              <a:t>spake</a:t>
            </a:r>
            <a:r>
              <a:rPr lang="en-US" sz="3200" b="0" i="1" u="none" dirty="0"/>
              <a:t>,</a:t>
            </a:r>
          </a:p>
        </p:txBody>
      </p:sp>
      <p:sp>
        <p:nvSpPr>
          <p:cNvPr id="6" name="TextBox 4">
            <a:extLst>
              <a:ext uri="{FF2B5EF4-FFF2-40B4-BE49-F238E27FC236}">
                <a16:creationId xmlns:a16="http://schemas.microsoft.com/office/drawing/2014/main" id="{96EFA16E-41F5-224A-AD88-040F6A1796B5}"/>
              </a:ext>
            </a:extLst>
          </p:cNvPr>
          <p:cNvSpPr txBox="1"/>
          <p:nvPr/>
        </p:nvSpPr>
        <p:spPr>
          <a:xfrm>
            <a:off x="414058" y="4888070"/>
            <a:ext cx="11364694" cy="76943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r>
              <a:rPr lang="en-US" sz="4400" b="1" dirty="0">
                <a:solidFill>
                  <a:schemeClr val="bg1"/>
                </a:solidFill>
              </a:rPr>
              <a:t>Our pattern must include the faith to speak up.</a:t>
            </a:r>
            <a:endParaRPr lang="en-US" sz="4400" dirty="0">
              <a:solidFill>
                <a:schemeClr val="bg1"/>
              </a:solidFill>
            </a:endParaRPr>
          </a:p>
        </p:txBody>
      </p:sp>
    </p:spTree>
    <p:extLst>
      <p:ext uri="{BB962C8B-B14F-4D97-AF65-F5344CB8AC3E}">
        <p14:creationId xmlns:p14="http://schemas.microsoft.com/office/powerpoint/2010/main" val="1028135711"/>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414058" y="1648816"/>
            <a:ext cx="11154631" cy="156965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defTabSz="457200">
              <a:defRPr sz="3100" i="1">
                <a:solidFill>
                  <a:srgbClr val="FFFFFF"/>
                </a:solidFill>
                <a:latin typeface="Bariol"/>
                <a:ea typeface="Bariol"/>
                <a:cs typeface="Bariol"/>
                <a:sym typeface="Bariol"/>
              </a:defRPr>
            </a:lvl1pPr>
          </a:lstStyle>
          <a:p>
            <a:br>
              <a:rPr lang="en-US" sz="3200" dirty="0"/>
            </a:br>
            <a:br>
              <a:rPr lang="en-US" sz="3200" dirty="0"/>
            </a:br>
            <a:endParaRPr sz="3200" dirty="0"/>
          </a:p>
        </p:txBody>
      </p:sp>
      <p:sp>
        <p:nvSpPr>
          <p:cNvPr id="120" name="TextBox 4"/>
          <p:cNvSpPr txBox="1"/>
          <p:nvPr/>
        </p:nvSpPr>
        <p:spPr>
          <a:xfrm>
            <a:off x="415470" y="411901"/>
            <a:ext cx="10912931" cy="38779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400" b="1" u="sng">
                <a:solidFill>
                  <a:srgbClr val="FFFFFF"/>
                </a:solidFill>
                <a:latin typeface="Bariol Regular"/>
                <a:ea typeface="Bariol Regular"/>
                <a:cs typeface="Bariol Regular"/>
                <a:sym typeface="Bariol Regular"/>
              </a:defRPr>
            </a:lvl1pPr>
          </a:lstStyle>
          <a:p>
            <a:r>
              <a:rPr lang="en-US" dirty="0"/>
              <a:t>The Pattern of Paul’s Prayer</a:t>
            </a:r>
          </a:p>
          <a:p>
            <a:endParaRPr lang="en-US" sz="3200" dirty="0"/>
          </a:p>
          <a:p>
            <a:r>
              <a:rPr lang="en-US" sz="3200" b="0" i="1" u="none" dirty="0"/>
              <a:t>Eph 6:18 </a:t>
            </a:r>
            <a:r>
              <a:rPr lang="en-US" sz="3200" i="1" dirty="0"/>
              <a:t>Praying always </a:t>
            </a:r>
            <a:r>
              <a:rPr lang="en-US" sz="3200" b="0" i="1" u="none" dirty="0"/>
              <a:t>with all prayer and supplication in the Spirit, and watching thereunto with all perseverance and supplication for all saints;</a:t>
            </a:r>
            <a:endParaRPr lang="en-US" sz="3200" b="0" u="none" dirty="0"/>
          </a:p>
          <a:p>
            <a:endParaRPr lang="en-US" sz="3200" b="0" u="none" dirty="0"/>
          </a:p>
          <a:p>
            <a:r>
              <a:rPr lang="en-US" sz="3200" b="0" i="1" u="none" dirty="0"/>
              <a:t>1Th 5:17 Pray without ceasing.</a:t>
            </a:r>
            <a:endParaRPr lang="en-US" sz="3200" b="0" u="none" dirty="0"/>
          </a:p>
        </p:txBody>
      </p:sp>
    </p:spTree>
    <p:extLst>
      <p:ext uri="{BB962C8B-B14F-4D97-AF65-F5344CB8AC3E}">
        <p14:creationId xmlns:p14="http://schemas.microsoft.com/office/powerpoint/2010/main" val="400892603"/>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414058" y="1648816"/>
            <a:ext cx="11154631" cy="156965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defTabSz="457200">
              <a:defRPr sz="3100" i="1">
                <a:solidFill>
                  <a:srgbClr val="FFFFFF"/>
                </a:solidFill>
                <a:latin typeface="Bariol"/>
                <a:ea typeface="Bariol"/>
                <a:cs typeface="Bariol"/>
                <a:sym typeface="Bariol"/>
              </a:defRPr>
            </a:lvl1pPr>
          </a:lstStyle>
          <a:p>
            <a:br>
              <a:rPr lang="en-US" sz="3200" dirty="0"/>
            </a:br>
            <a:br>
              <a:rPr lang="en-US" sz="3200" dirty="0"/>
            </a:br>
            <a:endParaRPr sz="3200" dirty="0"/>
          </a:p>
        </p:txBody>
      </p:sp>
      <p:sp>
        <p:nvSpPr>
          <p:cNvPr id="120" name="TextBox 4"/>
          <p:cNvSpPr txBox="1"/>
          <p:nvPr/>
        </p:nvSpPr>
        <p:spPr>
          <a:xfrm>
            <a:off x="415470" y="411901"/>
            <a:ext cx="10912931" cy="769441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400" b="1" u="sng">
                <a:solidFill>
                  <a:srgbClr val="FFFFFF"/>
                </a:solidFill>
                <a:latin typeface="Bariol Regular"/>
                <a:ea typeface="Bariol Regular"/>
                <a:cs typeface="Bariol Regular"/>
                <a:sym typeface="Bariol Regular"/>
              </a:defRPr>
            </a:lvl1pPr>
          </a:lstStyle>
          <a:p>
            <a:r>
              <a:rPr lang="en-US" dirty="0"/>
              <a:t>The Pattern of Paul’s Prayer</a:t>
            </a:r>
          </a:p>
          <a:p>
            <a:endParaRPr lang="en-US" sz="3200" dirty="0"/>
          </a:p>
          <a:p>
            <a:r>
              <a:rPr lang="en-US" sz="3200" b="0" i="1" u="none" dirty="0"/>
              <a:t>Eph 6:18 </a:t>
            </a:r>
            <a:r>
              <a:rPr lang="en-US" sz="3200" i="1" dirty="0"/>
              <a:t>Praying always </a:t>
            </a:r>
            <a:r>
              <a:rPr lang="en-US" sz="3200" b="0" i="1" u="none" dirty="0"/>
              <a:t>with all prayer and supplication in the Spirit, and watching thereunto with all perseverance and supplication for all saints;</a:t>
            </a:r>
            <a:endParaRPr lang="en-US" sz="3200" b="0" u="none" dirty="0"/>
          </a:p>
          <a:p>
            <a:endParaRPr lang="en-US" sz="3200" b="0" u="none" dirty="0"/>
          </a:p>
          <a:p>
            <a:r>
              <a:rPr lang="en-US" sz="3200" b="0" i="1" u="none" dirty="0"/>
              <a:t>1Th 5:17 Pray without ceasing.</a:t>
            </a:r>
          </a:p>
          <a:p>
            <a:endParaRPr lang="en-US" sz="3200" b="0" i="1" u="none" dirty="0"/>
          </a:p>
          <a:p>
            <a:endParaRPr lang="en-US" sz="3200" b="0" i="1" u="none" dirty="0"/>
          </a:p>
          <a:p>
            <a:r>
              <a:rPr lang="en-US" sz="4400" u="none" dirty="0"/>
              <a:t>Doing “what’s right” can’t be right if you exclude God from the process.</a:t>
            </a:r>
            <a:endParaRPr lang="en-US" sz="4400" b="0" u="none" dirty="0"/>
          </a:p>
          <a:p>
            <a:br>
              <a:rPr lang="en-US" sz="3200" dirty="0"/>
            </a:br>
            <a:br>
              <a:rPr lang="en-US" sz="3200" dirty="0"/>
            </a:br>
            <a:endParaRPr lang="en-US" sz="3200" b="0" u="none" dirty="0"/>
          </a:p>
        </p:txBody>
      </p:sp>
    </p:spTree>
    <p:extLst>
      <p:ext uri="{BB962C8B-B14F-4D97-AF65-F5344CB8AC3E}">
        <p14:creationId xmlns:p14="http://schemas.microsoft.com/office/powerpoint/2010/main" val="2725719138"/>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414058" y="1648816"/>
            <a:ext cx="11154631" cy="156965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defTabSz="457200">
              <a:defRPr sz="3100" i="1">
                <a:solidFill>
                  <a:srgbClr val="FFFFFF"/>
                </a:solidFill>
                <a:latin typeface="Bariol"/>
                <a:ea typeface="Bariol"/>
                <a:cs typeface="Bariol"/>
                <a:sym typeface="Bariol"/>
              </a:defRPr>
            </a:lvl1pPr>
          </a:lstStyle>
          <a:p>
            <a:br>
              <a:rPr lang="en-US" sz="3200" dirty="0"/>
            </a:br>
            <a:br>
              <a:rPr lang="en-US" sz="3200" dirty="0"/>
            </a:br>
            <a:endParaRPr sz="3200" dirty="0"/>
          </a:p>
        </p:txBody>
      </p:sp>
      <p:sp>
        <p:nvSpPr>
          <p:cNvPr id="120" name="TextBox 4"/>
          <p:cNvSpPr txBox="1"/>
          <p:nvPr/>
        </p:nvSpPr>
        <p:spPr>
          <a:xfrm>
            <a:off x="415470" y="411901"/>
            <a:ext cx="10912931" cy="72943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400" b="1" u="sng">
                <a:solidFill>
                  <a:srgbClr val="FFFFFF"/>
                </a:solidFill>
                <a:latin typeface="Bariol Regular"/>
                <a:ea typeface="Bariol Regular"/>
                <a:cs typeface="Bariol Regular"/>
                <a:sym typeface="Bariol Regular"/>
              </a:defRPr>
            </a:lvl1pPr>
          </a:lstStyle>
          <a:p>
            <a:r>
              <a:rPr lang="en-US" dirty="0"/>
              <a:t>The Pattern of Paul’s Discipleship</a:t>
            </a:r>
          </a:p>
          <a:p>
            <a:endParaRPr lang="en-US" sz="3200" dirty="0"/>
          </a:p>
          <a:p>
            <a:r>
              <a:rPr lang="en-US" sz="3200" b="0" i="1" u="none" dirty="0"/>
              <a:t>Act 14:2 But the unbelieving Jews stirred up the Gentiles, and made their minds evil affected against the brethren.3 </a:t>
            </a:r>
            <a:r>
              <a:rPr lang="en-US" sz="3200" b="0" i="1" dirty="0"/>
              <a:t>Long time therefore abode they speaking boldly in the Lord, which gave testimony unto the word of his grace,</a:t>
            </a:r>
            <a:r>
              <a:rPr lang="en-US" sz="3200" b="0" i="1" u="none" dirty="0"/>
              <a:t> and granted signs and wonders to be done by their hands.</a:t>
            </a:r>
            <a:br>
              <a:rPr lang="en-US" sz="3200" dirty="0"/>
            </a:br>
            <a:br>
              <a:rPr lang="en-US" sz="3200" dirty="0"/>
            </a:br>
            <a:endParaRPr lang="en-US" sz="3200" b="0" i="1" u="none" dirty="0"/>
          </a:p>
          <a:p>
            <a:endParaRPr lang="en-US" sz="3200" b="0" u="none" dirty="0"/>
          </a:p>
          <a:p>
            <a:br>
              <a:rPr lang="en-US" b="0" u="none" dirty="0"/>
            </a:br>
            <a:br>
              <a:rPr lang="en-US" sz="3600" dirty="0"/>
            </a:br>
            <a:endParaRPr lang="en-US" sz="3600" dirty="0"/>
          </a:p>
        </p:txBody>
      </p:sp>
    </p:spTree>
    <p:extLst>
      <p:ext uri="{BB962C8B-B14F-4D97-AF65-F5344CB8AC3E}">
        <p14:creationId xmlns:p14="http://schemas.microsoft.com/office/powerpoint/2010/main" val="2260332398"/>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414058" y="1648816"/>
            <a:ext cx="11154631" cy="156965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defTabSz="457200">
              <a:defRPr sz="3100" i="1">
                <a:solidFill>
                  <a:srgbClr val="FFFFFF"/>
                </a:solidFill>
                <a:latin typeface="Bariol"/>
                <a:ea typeface="Bariol"/>
                <a:cs typeface="Bariol"/>
                <a:sym typeface="Bariol"/>
              </a:defRPr>
            </a:lvl1pPr>
          </a:lstStyle>
          <a:p>
            <a:br>
              <a:rPr lang="en-US" sz="3200" dirty="0"/>
            </a:br>
            <a:br>
              <a:rPr lang="en-US" sz="3200" dirty="0"/>
            </a:br>
            <a:endParaRPr sz="3200" dirty="0"/>
          </a:p>
        </p:txBody>
      </p:sp>
      <p:sp>
        <p:nvSpPr>
          <p:cNvPr id="120" name="TextBox 4"/>
          <p:cNvSpPr txBox="1"/>
          <p:nvPr/>
        </p:nvSpPr>
        <p:spPr>
          <a:xfrm>
            <a:off x="838200" y="2605132"/>
            <a:ext cx="10912931" cy="45243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400" b="1" u="sng">
                <a:solidFill>
                  <a:srgbClr val="FFFFFF"/>
                </a:solidFill>
                <a:latin typeface="Bariol Regular"/>
                <a:ea typeface="Bariol Regular"/>
                <a:cs typeface="Bariol Regular"/>
                <a:sym typeface="Bariol Regular"/>
              </a:defRPr>
            </a:lvl1pPr>
          </a:lstStyle>
          <a:p>
            <a:r>
              <a:rPr lang="en-US" sz="3200" b="0" i="1" u="none" dirty="0"/>
              <a:t>2Ti 2:2 And the things that thou hast heard of me among many witnesses, the same commit thou to faithful men, who shall be able to teach others also.</a:t>
            </a:r>
            <a:br>
              <a:rPr lang="en-US" sz="3200" dirty="0"/>
            </a:br>
            <a:br>
              <a:rPr lang="en-US" sz="3200" dirty="0"/>
            </a:br>
            <a:endParaRPr lang="en-US" sz="3200" b="0" i="1" u="none" dirty="0"/>
          </a:p>
          <a:p>
            <a:endParaRPr lang="en-US" sz="3200" b="0" u="none" dirty="0"/>
          </a:p>
          <a:p>
            <a:br>
              <a:rPr lang="en-US" sz="3200" b="0" u="none" dirty="0"/>
            </a:br>
            <a:br>
              <a:rPr lang="en-US" sz="3200" dirty="0"/>
            </a:br>
            <a:endParaRPr lang="en-US" sz="3200" dirty="0"/>
          </a:p>
        </p:txBody>
      </p:sp>
    </p:spTree>
    <p:extLst>
      <p:ext uri="{BB962C8B-B14F-4D97-AF65-F5344CB8AC3E}">
        <p14:creationId xmlns:p14="http://schemas.microsoft.com/office/powerpoint/2010/main" val="1571673226"/>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Title 1"/>
          <p:cNvSpPr txBox="1">
            <a:spLocks noGrp="1"/>
          </p:cNvSpPr>
          <p:nvPr>
            <p:ph type="title"/>
          </p:nvPr>
        </p:nvSpPr>
        <p:spPr>
          <a:prstGeom prst="rect">
            <a:avLst/>
          </a:prstGeom>
        </p:spPr>
        <p:txBody>
          <a:bodyPr/>
          <a:lstStyle/>
          <a:p>
            <a:endParaRPr/>
          </a:p>
        </p:txBody>
      </p:sp>
      <p:pic>
        <p:nvPicPr>
          <p:cNvPr id="133"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34" name="TextBox 4"/>
          <p:cNvSpPr txBox="1"/>
          <p:nvPr/>
        </p:nvSpPr>
        <p:spPr>
          <a:xfrm>
            <a:off x="605931" y="3429000"/>
            <a:ext cx="11364694" cy="246220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a:defRPr sz="6600" b="1">
                <a:solidFill>
                  <a:srgbClr val="FFFFFF"/>
                </a:solidFill>
                <a:latin typeface="Bariol Regular"/>
                <a:ea typeface="Bariol Regular"/>
                <a:cs typeface="Bariol Regular"/>
                <a:sym typeface="Bariol Regular"/>
              </a:defRPr>
            </a:pPr>
            <a:r>
              <a:rPr dirty="0"/>
              <a:t>Key Point #</a:t>
            </a:r>
            <a:r>
              <a:rPr lang="en-US" dirty="0"/>
              <a:t>4</a:t>
            </a:r>
            <a:endParaRPr sz="4000" dirty="0"/>
          </a:p>
          <a:p>
            <a:pPr>
              <a:defRPr sz="4400" b="1">
                <a:solidFill>
                  <a:srgbClr val="FFFFFF"/>
                </a:solidFill>
                <a:latin typeface="Bariol Regular"/>
                <a:ea typeface="Bariol Regular"/>
                <a:cs typeface="Bariol Regular"/>
                <a:sym typeface="Bariol Regular"/>
              </a:defRPr>
            </a:pPr>
            <a:r>
              <a:rPr lang="en-US" sz="4400" b="1" dirty="0">
                <a:sym typeface="Bariol Regular"/>
              </a:rPr>
              <a:t>Our pattern is only as complete as </a:t>
            </a:r>
          </a:p>
          <a:p>
            <a:pPr>
              <a:defRPr sz="4400" b="1">
                <a:solidFill>
                  <a:srgbClr val="FFFFFF"/>
                </a:solidFill>
                <a:latin typeface="Bariol Regular"/>
                <a:ea typeface="Bariol Regular"/>
                <a:cs typeface="Bariol Regular"/>
                <a:sym typeface="Bariol Regular"/>
              </a:defRPr>
            </a:pPr>
            <a:r>
              <a:rPr lang="en-US" sz="4400" b="1" dirty="0">
                <a:sym typeface="Bariol Regular"/>
              </a:rPr>
              <a:t>our discipleship is effective.</a:t>
            </a:r>
            <a:endParaRPr dirty="0"/>
          </a:p>
        </p:txBody>
      </p:sp>
    </p:spTree>
    <p:extLst>
      <p:ext uri="{BB962C8B-B14F-4D97-AF65-F5344CB8AC3E}">
        <p14:creationId xmlns:p14="http://schemas.microsoft.com/office/powerpoint/2010/main" val="2322149301"/>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414058" y="1648816"/>
            <a:ext cx="11154631" cy="156965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defTabSz="457200">
              <a:defRPr sz="3100" i="1">
                <a:solidFill>
                  <a:srgbClr val="FFFFFF"/>
                </a:solidFill>
                <a:latin typeface="Bariol"/>
                <a:ea typeface="Bariol"/>
                <a:cs typeface="Bariol"/>
                <a:sym typeface="Bariol"/>
              </a:defRPr>
            </a:lvl1pPr>
          </a:lstStyle>
          <a:p>
            <a:br>
              <a:rPr lang="en-US" sz="3200" dirty="0"/>
            </a:br>
            <a:br>
              <a:rPr lang="en-US" sz="3200" dirty="0"/>
            </a:br>
            <a:endParaRPr sz="3200" dirty="0"/>
          </a:p>
        </p:txBody>
      </p:sp>
      <p:sp>
        <p:nvSpPr>
          <p:cNvPr id="120" name="TextBox 4"/>
          <p:cNvSpPr txBox="1"/>
          <p:nvPr/>
        </p:nvSpPr>
        <p:spPr>
          <a:xfrm>
            <a:off x="415470" y="411901"/>
            <a:ext cx="10912931" cy="443197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400" b="1" u="sng">
                <a:solidFill>
                  <a:srgbClr val="FFFFFF"/>
                </a:solidFill>
                <a:latin typeface="Bariol Regular"/>
                <a:ea typeface="Bariol Regular"/>
                <a:cs typeface="Bariol Regular"/>
                <a:sym typeface="Bariol Regular"/>
              </a:defRPr>
            </a:lvl1pPr>
          </a:lstStyle>
          <a:p>
            <a:r>
              <a:rPr lang="en-US" dirty="0"/>
              <a:t>The Pattern of the Pessimists</a:t>
            </a:r>
          </a:p>
          <a:p>
            <a:endParaRPr lang="en-US" sz="3600" dirty="0"/>
          </a:p>
          <a:p>
            <a:r>
              <a:rPr lang="en-US" sz="3200" b="0" i="1" u="none" dirty="0"/>
              <a:t>Act 14:2 But the unbelieving Jews stirred up the Gentiles, and made their minds evil affected against the brethren.3 Long time therefore abode they speaking boldly in the Lord, which gave testimony unto the word of his grace, and granted signs and wonders to be done by their hands. </a:t>
            </a:r>
            <a:endParaRPr lang="en-US" sz="3200" b="0" u="none" dirty="0"/>
          </a:p>
          <a:p>
            <a:endParaRPr lang="en-US" sz="3200" b="0" i="1" u="none" dirty="0"/>
          </a:p>
        </p:txBody>
      </p:sp>
    </p:spTree>
    <p:extLst>
      <p:ext uri="{BB962C8B-B14F-4D97-AF65-F5344CB8AC3E}">
        <p14:creationId xmlns:p14="http://schemas.microsoft.com/office/powerpoint/2010/main" val="1730249797"/>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Title 1"/>
          <p:cNvSpPr txBox="1">
            <a:spLocks noGrp="1"/>
          </p:cNvSpPr>
          <p:nvPr>
            <p:ph type="title"/>
          </p:nvPr>
        </p:nvSpPr>
        <p:spPr>
          <a:prstGeom prst="rect">
            <a:avLst/>
          </a:prstGeom>
        </p:spPr>
        <p:txBody>
          <a:bodyPr/>
          <a:lstStyle/>
          <a:p>
            <a:endParaRPr/>
          </a:p>
        </p:txBody>
      </p:sp>
      <p:pic>
        <p:nvPicPr>
          <p:cNvPr id="133"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34" name="TextBox 4"/>
          <p:cNvSpPr txBox="1"/>
          <p:nvPr/>
        </p:nvSpPr>
        <p:spPr>
          <a:xfrm>
            <a:off x="605931" y="3753668"/>
            <a:ext cx="11364694" cy="273920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a:defRPr sz="6600" b="1">
                <a:solidFill>
                  <a:srgbClr val="FFFFFF"/>
                </a:solidFill>
                <a:latin typeface="Bariol Regular"/>
                <a:ea typeface="Bariol Regular"/>
                <a:cs typeface="Bariol Regular"/>
                <a:sym typeface="Bariol Regular"/>
              </a:defRPr>
            </a:pPr>
            <a:r>
              <a:rPr dirty="0"/>
              <a:t>Key Point #</a:t>
            </a:r>
            <a:r>
              <a:rPr lang="en-US" dirty="0"/>
              <a:t>5</a:t>
            </a:r>
            <a:endParaRPr sz="4000" dirty="0"/>
          </a:p>
          <a:p>
            <a:r>
              <a:rPr lang="en-US" sz="4400" b="1" dirty="0">
                <a:solidFill>
                  <a:schemeClr val="bg1"/>
                </a:solidFill>
              </a:rPr>
              <a:t>The pattern of the enemy is </a:t>
            </a:r>
          </a:p>
          <a:p>
            <a:r>
              <a:rPr lang="en-US" sz="4400" b="1" dirty="0">
                <a:solidFill>
                  <a:schemeClr val="bg1"/>
                </a:solidFill>
              </a:rPr>
              <a:t>to divide and disarm.</a:t>
            </a:r>
            <a:endParaRPr lang="en-US" sz="4400" dirty="0">
              <a:solidFill>
                <a:schemeClr val="bg1"/>
              </a:solidFill>
            </a:endParaRPr>
          </a:p>
          <a:p>
            <a:endParaRPr dirty="0"/>
          </a:p>
        </p:txBody>
      </p:sp>
    </p:spTree>
    <p:extLst>
      <p:ext uri="{BB962C8B-B14F-4D97-AF65-F5344CB8AC3E}">
        <p14:creationId xmlns:p14="http://schemas.microsoft.com/office/powerpoint/2010/main" val="3074057251"/>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414058" y="1648816"/>
            <a:ext cx="11154631" cy="156965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defTabSz="457200">
              <a:defRPr sz="3100" i="1">
                <a:solidFill>
                  <a:srgbClr val="FFFFFF"/>
                </a:solidFill>
                <a:latin typeface="Bariol"/>
                <a:ea typeface="Bariol"/>
                <a:cs typeface="Bariol"/>
                <a:sym typeface="Bariol"/>
              </a:defRPr>
            </a:lvl1pPr>
          </a:lstStyle>
          <a:p>
            <a:br>
              <a:rPr lang="en-US" sz="3200" dirty="0"/>
            </a:br>
            <a:br>
              <a:rPr lang="en-US" sz="3200" dirty="0"/>
            </a:br>
            <a:endParaRPr sz="3200" dirty="0"/>
          </a:p>
        </p:txBody>
      </p:sp>
      <p:sp>
        <p:nvSpPr>
          <p:cNvPr id="120" name="TextBox 4"/>
          <p:cNvSpPr txBox="1"/>
          <p:nvPr/>
        </p:nvSpPr>
        <p:spPr>
          <a:xfrm>
            <a:off x="415470" y="411901"/>
            <a:ext cx="10912931" cy="689419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400" b="1" u="sng">
                <a:solidFill>
                  <a:srgbClr val="FFFFFF"/>
                </a:solidFill>
                <a:latin typeface="Bariol Regular"/>
                <a:ea typeface="Bariol Regular"/>
                <a:cs typeface="Bariol Regular"/>
                <a:sym typeface="Bariol Regular"/>
              </a:defRPr>
            </a:lvl1pPr>
          </a:lstStyle>
          <a:p>
            <a:r>
              <a:rPr lang="en-US" dirty="0"/>
              <a:t>The Pattern of the Pessimists</a:t>
            </a:r>
          </a:p>
          <a:p>
            <a:endParaRPr lang="en-US" sz="3600" dirty="0"/>
          </a:p>
          <a:p>
            <a:r>
              <a:rPr lang="en-US" sz="3200" b="0" i="1" u="none" dirty="0"/>
              <a:t>5 And when there was an assault made both of the Gentiles, and also of the Jews with their rulers, to use [them] despitefully </a:t>
            </a:r>
            <a:r>
              <a:rPr lang="en-US" sz="3200" b="0" u="none" dirty="0"/>
              <a:t>(insult)</a:t>
            </a:r>
            <a:r>
              <a:rPr lang="en-US" sz="3200" b="0" i="1" u="none" dirty="0"/>
              <a:t>, and to stone them, </a:t>
            </a:r>
          </a:p>
          <a:p>
            <a:endParaRPr lang="en-US" sz="3200" b="0" u="none" dirty="0"/>
          </a:p>
          <a:p>
            <a:r>
              <a:rPr lang="en-US" sz="3200" b="0" i="1" u="none" dirty="0"/>
              <a:t>1Co 16:8 But I will tarry at Ephesus until Pentecost. 9 For a great door and effectual is opened unto me, and [there are] many adversaries. 2 But the unbelieving Jews stirred up the Gentiles, and made their minds evil affected against the brethren. </a:t>
            </a:r>
            <a:endParaRPr lang="en-US" sz="3200" b="0" u="none" dirty="0"/>
          </a:p>
          <a:p>
            <a:br>
              <a:rPr lang="en-US" sz="3200" dirty="0"/>
            </a:br>
            <a:br>
              <a:rPr lang="en-US" sz="3200" dirty="0"/>
            </a:br>
            <a:endParaRPr lang="en-US" sz="3200" b="0" i="1" u="none" dirty="0"/>
          </a:p>
        </p:txBody>
      </p:sp>
    </p:spTree>
    <p:extLst>
      <p:ext uri="{BB962C8B-B14F-4D97-AF65-F5344CB8AC3E}">
        <p14:creationId xmlns:p14="http://schemas.microsoft.com/office/powerpoint/2010/main" val="1350965079"/>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414058" y="1648816"/>
            <a:ext cx="11154631" cy="156965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defTabSz="457200">
              <a:defRPr sz="3100" i="1">
                <a:solidFill>
                  <a:srgbClr val="FFFFFF"/>
                </a:solidFill>
                <a:latin typeface="Bariol"/>
                <a:ea typeface="Bariol"/>
                <a:cs typeface="Bariol"/>
                <a:sym typeface="Bariol"/>
              </a:defRPr>
            </a:lvl1pPr>
          </a:lstStyle>
          <a:p>
            <a:br>
              <a:rPr lang="en-US" sz="3200" dirty="0"/>
            </a:br>
            <a:br>
              <a:rPr lang="en-US" sz="3200" dirty="0"/>
            </a:br>
            <a:endParaRPr sz="3200" dirty="0"/>
          </a:p>
        </p:txBody>
      </p:sp>
      <p:sp>
        <p:nvSpPr>
          <p:cNvPr id="120" name="TextBox 4"/>
          <p:cNvSpPr txBox="1"/>
          <p:nvPr/>
        </p:nvSpPr>
        <p:spPr>
          <a:xfrm>
            <a:off x="840945" y="2055813"/>
            <a:ext cx="10300855" cy="384720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8" tIns="45718" rIns="45718" bIns="45718">
            <a:spAutoFit/>
          </a:bodyPr>
          <a:lstStyle>
            <a:lvl1pPr>
              <a:defRPr sz="5400" b="1" u="sng">
                <a:solidFill>
                  <a:srgbClr val="FFFFFF"/>
                </a:solidFill>
                <a:latin typeface="Bariol Regular"/>
                <a:ea typeface="Bariol Regular"/>
                <a:cs typeface="Bariol Regular"/>
                <a:sym typeface="Bariol Regular"/>
              </a:defRPr>
            </a:lvl1pPr>
          </a:lstStyle>
          <a:p>
            <a:r>
              <a:rPr lang="en-US" sz="3600" b="0" i="1" u="none" dirty="0"/>
              <a:t>“One of the most accurate ways to detect and measure the activity of God is to note the amount of opposition that is present.”</a:t>
            </a:r>
          </a:p>
          <a:p>
            <a:pPr marL="571500" indent="-571500" algn="r">
              <a:buFontTx/>
              <a:buChar char="-"/>
            </a:pPr>
            <a:r>
              <a:rPr lang="en-US" sz="3600" b="0" i="1" u="none" dirty="0"/>
              <a:t>Nik &amp; Ruth Ripken,</a:t>
            </a:r>
          </a:p>
          <a:p>
            <a:pPr algn="r"/>
            <a:r>
              <a:rPr lang="en-US" sz="3600" b="0" i="1" u="none" dirty="0"/>
              <a:t>Missionaries to East Africa</a:t>
            </a:r>
            <a:br>
              <a:rPr lang="en-US" sz="3200" dirty="0"/>
            </a:br>
            <a:br>
              <a:rPr lang="en-US" sz="3200" dirty="0"/>
            </a:br>
            <a:endParaRPr lang="en-US" sz="3200" b="0" i="1" u="none" dirty="0"/>
          </a:p>
        </p:txBody>
      </p:sp>
    </p:spTree>
    <p:extLst>
      <p:ext uri="{BB962C8B-B14F-4D97-AF65-F5344CB8AC3E}">
        <p14:creationId xmlns:p14="http://schemas.microsoft.com/office/powerpoint/2010/main" val="2598264253"/>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descr="A close up of a map&#10;&#10;Description automatically generated">
            <a:extLst>
              <a:ext uri="{FF2B5EF4-FFF2-40B4-BE49-F238E27FC236}">
                <a16:creationId xmlns:a16="http://schemas.microsoft.com/office/drawing/2014/main" id="{1C2679A6-3135-F84A-8053-BCC81744D9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105" y="0"/>
            <a:ext cx="18191448" cy="12843162"/>
          </a:xfrm>
          <a:prstGeom prst="rect">
            <a:avLst/>
          </a:prstGeom>
        </p:spPr>
      </p:pic>
      <p:sp>
        <p:nvSpPr>
          <p:cNvPr id="4" name="Oval 3">
            <a:extLst>
              <a:ext uri="{FF2B5EF4-FFF2-40B4-BE49-F238E27FC236}">
                <a16:creationId xmlns:a16="http://schemas.microsoft.com/office/drawing/2014/main" id="{6F7BF070-4CE6-BE48-8933-013A706C1903}"/>
              </a:ext>
            </a:extLst>
          </p:cNvPr>
          <p:cNvSpPr/>
          <p:nvPr/>
        </p:nvSpPr>
        <p:spPr>
          <a:xfrm>
            <a:off x="7620000" y="1801091"/>
            <a:ext cx="387928" cy="443346"/>
          </a:xfrm>
          <a:prstGeom prst="ellipse">
            <a:avLst/>
          </a:prstGeom>
          <a:solidFill>
            <a:srgbClr val="C00000"/>
          </a:solidFill>
          <a:ln w="25400" cap="flat">
            <a:solidFill>
              <a:schemeClr val="accent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n-lt"/>
              <a:ea typeface="+mn-ea"/>
              <a:cs typeface="+mn-cs"/>
              <a:sym typeface="Calibri"/>
            </a:endParaRPr>
          </a:p>
        </p:txBody>
      </p:sp>
    </p:spTree>
    <p:extLst>
      <p:ext uri="{BB962C8B-B14F-4D97-AF65-F5344CB8AC3E}">
        <p14:creationId xmlns:p14="http://schemas.microsoft.com/office/powerpoint/2010/main" val="1083966678"/>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414058" y="1648816"/>
            <a:ext cx="11154631" cy="156965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defTabSz="457200">
              <a:defRPr sz="3100" i="1">
                <a:solidFill>
                  <a:srgbClr val="FFFFFF"/>
                </a:solidFill>
                <a:latin typeface="Bariol"/>
                <a:ea typeface="Bariol"/>
                <a:cs typeface="Bariol"/>
                <a:sym typeface="Bariol"/>
              </a:defRPr>
            </a:lvl1pPr>
          </a:lstStyle>
          <a:p>
            <a:br>
              <a:rPr lang="en-US" sz="3200" dirty="0"/>
            </a:br>
            <a:br>
              <a:rPr lang="en-US" sz="3200" dirty="0"/>
            </a:br>
            <a:endParaRPr sz="3200" dirty="0"/>
          </a:p>
        </p:txBody>
      </p:sp>
      <p:sp>
        <p:nvSpPr>
          <p:cNvPr id="120" name="TextBox 4"/>
          <p:cNvSpPr txBox="1"/>
          <p:nvPr/>
        </p:nvSpPr>
        <p:spPr>
          <a:xfrm>
            <a:off x="840945" y="2055813"/>
            <a:ext cx="10300855" cy="44012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8" tIns="45718" rIns="45718" bIns="45718">
            <a:spAutoFit/>
          </a:bodyPr>
          <a:lstStyle>
            <a:lvl1pPr>
              <a:defRPr sz="5400" b="1" u="sng">
                <a:solidFill>
                  <a:srgbClr val="FFFFFF"/>
                </a:solidFill>
                <a:latin typeface="Bariol Regular"/>
                <a:ea typeface="Bariol Regular"/>
                <a:cs typeface="Bariol Regular"/>
                <a:sym typeface="Bariol Regular"/>
              </a:defRPr>
            </a:lvl1pPr>
          </a:lstStyle>
          <a:p>
            <a:r>
              <a:rPr lang="en-US" sz="3600" b="0" i="1" u="none" dirty="0"/>
              <a:t>“God glories to dispatch His people into the depths of a fallen world where suffering is the standard system. He revels not in the affliction of His people but in their potential to overcome the kingdom of darkness.”</a:t>
            </a:r>
          </a:p>
          <a:p>
            <a:pPr marL="571500" indent="-571500" algn="r">
              <a:buFontTx/>
              <a:buChar char="-"/>
            </a:pPr>
            <a:r>
              <a:rPr lang="en-US" sz="3600" b="0" i="1" u="none" dirty="0"/>
              <a:t>Nik &amp; Ruth Ripken</a:t>
            </a:r>
          </a:p>
          <a:p>
            <a:pPr algn="r"/>
            <a:r>
              <a:rPr lang="en-US" sz="3200" b="0" i="1" u="none" dirty="0"/>
              <a:t>Missionaries to East Africa</a:t>
            </a:r>
            <a:br>
              <a:rPr lang="en-US" sz="3200" dirty="0"/>
            </a:br>
            <a:br>
              <a:rPr lang="en-US" sz="3200" dirty="0"/>
            </a:br>
            <a:endParaRPr lang="en-US" sz="3200" b="0" i="1" u="none" dirty="0"/>
          </a:p>
        </p:txBody>
      </p:sp>
    </p:spTree>
    <p:extLst>
      <p:ext uri="{BB962C8B-B14F-4D97-AF65-F5344CB8AC3E}">
        <p14:creationId xmlns:p14="http://schemas.microsoft.com/office/powerpoint/2010/main" val="1000450968"/>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414058" y="1648816"/>
            <a:ext cx="11154631" cy="156965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defTabSz="457200">
              <a:defRPr sz="3100" i="1">
                <a:solidFill>
                  <a:srgbClr val="FFFFFF"/>
                </a:solidFill>
                <a:latin typeface="Bariol"/>
                <a:ea typeface="Bariol"/>
                <a:cs typeface="Bariol"/>
                <a:sym typeface="Bariol"/>
              </a:defRPr>
            </a:lvl1pPr>
          </a:lstStyle>
          <a:p>
            <a:br>
              <a:rPr lang="en-US" sz="3200" dirty="0"/>
            </a:br>
            <a:br>
              <a:rPr lang="en-US" sz="3200" dirty="0"/>
            </a:br>
            <a:endParaRPr sz="3200" dirty="0"/>
          </a:p>
        </p:txBody>
      </p:sp>
      <p:sp>
        <p:nvSpPr>
          <p:cNvPr id="120" name="TextBox 4"/>
          <p:cNvSpPr txBox="1"/>
          <p:nvPr/>
        </p:nvSpPr>
        <p:spPr>
          <a:xfrm>
            <a:off x="415470" y="411901"/>
            <a:ext cx="10912931" cy="54168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400" b="1" u="sng">
                <a:solidFill>
                  <a:srgbClr val="FFFFFF"/>
                </a:solidFill>
                <a:latin typeface="Bariol Regular"/>
                <a:ea typeface="Bariol Regular"/>
                <a:cs typeface="Bariol Regular"/>
                <a:sym typeface="Bariol Regular"/>
              </a:defRPr>
            </a:lvl1pPr>
          </a:lstStyle>
          <a:p>
            <a:r>
              <a:rPr lang="en-US" dirty="0"/>
              <a:t>The Pattern Repeats</a:t>
            </a:r>
          </a:p>
          <a:p>
            <a:endParaRPr lang="en-US" sz="3600" dirty="0"/>
          </a:p>
          <a:p>
            <a:r>
              <a:rPr lang="en-US" sz="3200" b="0" i="1" u="none" dirty="0"/>
              <a:t>6 They were ware of [it], and fled unto Lystra and </a:t>
            </a:r>
            <a:r>
              <a:rPr lang="en-US" sz="3200" b="0" i="1" u="none" dirty="0" err="1"/>
              <a:t>Derbe</a:t>
            </a:r>
            <a:r>
              <a:rPr lang="en-US" sz="3200" b="0" i="1" u="none" dirty="0"/>
              <a:t>, cities of Lycaonia, and unto the region that lieth round about: 7 And there they preached the gospel.</a:t>
            </a:r>
            <a:endParaRPr lang="en-US" sz="3200" b="0" u="none" dirty="0"/>
          </a:p>
          <a:p>
            <a:br>
              <a:rPr lang="en-US" sz="3200" dirty="0"/>
            </a:br>
            <a:br>
              <a:rPr lang="en-US" sz="3200" dirty="0"/>
            </a:br>
            <a:br>
              <a:rPr lang="en-US" sz="3200" dirty="0"/>
            </a:br>
            <a:br>
              <a:rPr lang="en-US" sz="3200" dirty="0"/>
            </a:br>
            <a:endParaRPr lang="en-US" sz="3200" b="0" i="1" u="none" dirty="0"/>
          </a:p>
        </p:txBody>
      </p:sp>
    </p:spTree>
    <p:extLst>
      <p:ext uri="{BB962C8B-B14F-4D97-AF65-F5344CB8AC3E}">
        <p14:creationId xmlns:p14="http://schemas.microsoft.com/office/powerpoint/2010/main" val="2101306966"/>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Title 1"/>
          <p:cNvSpPr txBox="1">
            <a:spLocks noGrp="1"/>
          </p:cNvSpPr>
          <p:nvPr>
            <p:ph type="ctrTitle"/>
          </p:nvPr>
        </p:nvSpPr>
        <p:spPr>
          <a:prstGeom prst="rect">
            <a:avLst/>
          </a:prstGeom>
        </p:spPr>
        <p:txBody>
          <a:bodyPr/>
          <a:lstStyle/>
          <a:p>
            <a:endParaRPr/>
          </a:p>
        </p:txBody>
      </p:sp>
      <p:sp>
        <p:nvSpPr>
          <p:cNvPr id="113" name="Subtitle 2"/>
          <p:cNvSpPr txBox="1">
            <a:spLocks noGrp="1"/>
          </p:cNvSpPr>
          <p:nvPr>
            <p:ph type="subTitle" sz="quarter" idx="1"/>
          </p:nvPr>
        </p:nvSpPr>
        <p:spPr>
          <a:xfrm>
            <a:off x="1524000" y="3602037"/>
            <a:ext cx="9144000" cy="1655762"/>
          </a:xfrm>
          <a:prstGeom prst="rect">
            <a:avLst/>
          </a:prstGeom>
        </p:spPr>
        <p:txBody>
          <a:bodyPr/>
          <a:lstStyle/>
          <a:p>
            <a:endParaRPr/>
          </a:p>
        </p:txBody>
      </p:sp>
      <p:pic>
        <p:nvPicPr>
          <p:cNvPr id="114" name="Picture 3" descr="Picture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5" name="TextBox 4"/>
          <p:cNvSpPr txBox="1"/>
          <p:nvPr/>
        </p:nvSpPr>
        <p:spPr>
          <a:xfrm>
            <a:off x="754315" y="5244769"/>
            <a:ext cx="10440546" cy="58477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4200" b="1">
                <a:solidFill>
                  <a:srgbClr val="FFFFFF"/>
                </a:solidFill>
                <a:latin typeface="Bariol Regular"/>
                <a:ea typeface="Bariol Regular"/>
                <a:cs typeface="Bariol Regular"/>
                <a:sym typeface="Bariol Regular"/>
              </a:defRPr>
            </a:lvl1pPr>
          </a:lstStyle>
          <a:p>
            <a:r>
              <a:rPr lang="en-US" sz="3200" dirty="0"/>
              <a:t>Establishing a Pattern of Ministry </a:t>
            </a:r>
            <a:r>
              <a:rPr lang="en-US" sz="3200" dirty="0" err="1"/>
              <a:t>pt</a:t>
            </a:r>
            <a:r>
              <a:rPr lang="en-US" sz="3200" dirty="0"/>
              <a:t> 2 / Acts 14:1-7</a:t>
            </a:r>
            <a:endParaRPr sz="3200" dirty="0"/>
          </a:p>
        </p:txBody>
      </p:sp>
    </p:spTree>
    <p:extLst>
      <p:ext uri="{BB962C8B-B14F-4D97-AF65-F5344CB8AC3E}">
        <p14:creationId xmlns:p14="http://schemas.microsoft.com/office/powerpoint/2010/main" val="2701544059"/>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1149067" y="1720842"/>
            <a:ext cx="10204733" cy="341631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8" tIns="45718" rIns="45718" bIns="45718">
            <a:spAutoFit/>
          </a:bodyPr>
          <a:lstStyle>
            <a:lvl1pPr defTabSz="457200">
              <a:defRPr sz="3100" i="1">
                <a:solidFill>
                  <a:srgbClr val="FFFFFF"/>
                </a:solidFill>
                <a:latin typeface="Bariol"/>
                <a:ea typeface="Bariol"/>
                <a:cs typeface="Bariol"/>
                <a:sym typeface="Bariol"/>
              </a:defRPr>
            </a:lvl1pPr>
          </a:lstStyle>
          <a:p>
            <a:pPr lvl="1" algn="just" fontAlgn="base"/>
            <a:r>
              <a:rPr lang="en-US" sz="3600" i="1" dirty="0">
                <a:solidFill>
                  <a:schemeClr val="bg1"/>
                </a:solidFill>
                <a:latin typeface="Bariol" panose="02000506040000020003" pitchFamily="2" charset="0"/>
              </a:rPr>
              <a:t>Gal 5:4 Christ is become of no effect unto you, whosoever of you are justified by the law; ye are fallen from grace. 5 For we through the Spirit wait for the hope of righteousness by faith. 6 For in Jesus Christ neither circumcision </a:t>
            </a:r>
            <a:r>
              <a:rPr lang="en-US" sz="3600" i="1" dirty="0" err="1">
                <a:solidFill>
                  <a:schemeClr val="bg1"/>
                </a:solidFill>
                <a:latin typeface="Bariol" panose="02000506040000020003" pitchFamily="2" charset="0"/>
              </a:rPr>
              <a:t>availeth</a:t>
            </a:r>
            <a:r>
              <a:rPr lang="en-US" sz="3600" i="1" dirty="0">
                <a:solidFill>
                  <a:schemeClr val="bg1"/>
                </a:solidFill>
                <a:latin typeface="Bariol" panose="02000506040000020003" pitchFamily="2" charset="0"/>
              </a:rPr>
              <a:t> any thing, nor uncircumcision; but faith which worketh by love.</a:t>
            </a:r>
            <a:endParaRPr sz="3600" dirty="0">
              <a:solidFill>
                <a:schemeClr val="bg1"/>
              </a:solidFill>
              <a:latin typeface="Bariol" panose="02000506040000020003" pitchFamily="2" charset="0"/>
            </a:endParaRPr>
          </a:p>
        </p:txBody>
      </p:sp>
    </p:spTree>
    <p:extLst>
      <p:ext uri="{BB962C8B-B14F-4D97-AF65-F5344CB8AC3E}">
        <p14:creationId xmlns:p14="http://schemas.microsoft.com/office/powerpoint/2010/main" val="3023751472"/>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1149067" y="3227905"/>
            <a:ext cx="10204733" cy="209287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8" tIns="45718" rIns="45718" bIns="45718">
            <a:spAutoFit/>
          </a:bodyPr>
          <a:lstStyle>
            <a:lvl1pPr defTabSz="457200">
              <a:defRPr sz="3100" i="1">
                <a:solidFill>
                  <a:srgbClr val="FFFFFF"/>
                </a:solidFill>
                <a:latin typeface="Bariol"/>
                <a:ea typeface="Bariol"/>
                <a:cs typeface="Bariol"/>
                <a:sym typeface="Bariol"/>
              </a:defRPr>
            </a:lvl1pPr>
          </a:lstStyle>
          <a:p>
            <a:r>
              <a:rPr lang="en-US" sz="3200" dirty="0"/>
              <a:t>1Co 11: 1 Be ye followers of me, even as I also [am] of Christ.</a:t>
            </a:r>
            <a:endParaRPr lang="en-US" sz="6000" i="0" dirty="0"/>
          </a:p>
          <a:p>
            <a:br>
              <a:rPr lang="en-US" dirty="0"/>
            </a:br>
            <a:br>
              <a:rPr lang="en-US" dirty="0"/>
            </a:br>
            <a:endParaRPr sz="3600" dirty="0">
              <a:solidFill>
                <a:schemeClr val="bg1"/>
              </a:solidFill>
              <a:latin typeface="Bariol" panose="02000506040000020003" pitchFamily="2" charset="0"/>
            </a:endParaRPr>
          </a:p>
        </p:txBody>
      </p:sp>
    </p:spTree>
    <p:extLst>
      <p:ext uri="{BB962C8B-B14F-4D97-AF65-F5344CB8AC3E}">
        <p14:creationId xmlns:p14="http://schemas.microsoft.com/office/powerpoint/2010/main" val="3701562966"/>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1149067" y="3227905"/>
            <a:ext cx="10204733" cy="20774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8" tIns="45718" rIns="45718" bIns="45718">
            <a:spAutoFit/>
          </a:bodyPr>
          <a:lstStyle>
            <a:lvl1pPr defTabSz="457200">
              <a:defRPr sz="3100" i="1">
                <a:solidFill>
                  <a:srgbClr val="FFFFFF"/>
                </a:solidFill>
                <a:latin typeface="Bariol"/>
                <a:ea typeface="Bariol"/>
                <a:cs typeface="Bariol"/>
                <a:sym typeface="Bariol"/>
              </a:defRPr>
            </a:lvl1pPr>
          </a:lstStyle>
          <a:p>
            <a:pPr algn="ctr"/>
            <a:r>
              <a:rPr lang="en-US" b="1" dirty="0"/>
              <a:t>What is the pattern of ministry that I am building?</a:t>
            </a:r>
            <a:endParaRPr lang="en-US" sz="6000" i="0" dirty="0"/>
          </a:p>
          <a:p>
            <a:br>
              <a:rPr lang="en-US" dirty="0"/>
            </a:br>
            <a:br>
              <a:rPr lang="en-US" dirty="0"/>
            </a:br>
            <a:endParaRPr sz="3600" dirty="0">
              <a:solidFill>
                <a:schemeClr val="bg1"/>
              </a:solidFill>
              <a:latin typeface="Bariol" panose="02000506040000020003" pitchFamily="2" charset="0"/>
            </a:endParaRPr>
          </a:p>
        </p:txBody>
      </p:sp>
    </p:spTree>
    <p:extLst>
      <p:ext uri="{BB962C8B-B14F-4D97-AF65-F5344CB8AC3E}">
        <p14:creationId xmlns:p14="http://schemas.microsoft.com/office/powerpoint/2010/main" val="1496303215"/>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414058" y="1648816"/>
            <a:ext cx="11154631" cy="104643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defTabSz="457200">
              <a:defRPr sz="3100" i="1">
                <a:solidFill>
                  <a:srgbClr val="FFFFFF"/>
                </a:solidFill>
                <a:latin typeface="Bariol"/>
                <a:ea typeface="Bariol"/>
                <a:cs typeface="Bariol"/>
                <a:sym typeface="Bariol"/>
              </a:defRPr>
            </a:lvl1pPr>
          </a:lstStyle>
          <a:p>
            <a:r>
              <a:rPr lang="en-US" dirty="0"/>
              <a:t>Act 14:1 And it came to pass in Iconium, that they went both together into the synagogue of the Jews, and so </a:t>
            </a:r>
            <a:r>
              <a:rPr lang="en-US" dirty="0" err="1"/>
              <a:t>spake</a:t>
            </a:r>
            <a:r>
              <a:rPr lang="en-US" dirty="0"/>
              <a:t>, </a:t>
            </a:r>
            <a:endParaRPr sz="3200" dirty="0"/>
          </a:p>
        </p:txBody>
      </p:sp>
      <p:sp>
        <p:nvSpPr>
          <p:cNvPr id="120" name="TextBox 4"/>
          <p:cNvSpPr txBox="1"/>
          <p:nvPr/>
        </p:nvSpPr>
        <p:spPr>
          <a:xfrm>
            <a:off x="415470" y="411901"/>
            <a:ext cx="10912931" cy="92332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400" b="1" u="sng">
                <a:solidFill>
                  <a:srgbClr val="FFFFFF"/>
                </a:solidFill>
                <a:latin typeface="Bariol Regular"/>
                <a:ea typeface="Bariol Regular"/>
                <a:cs typeface="Bariol Regular"/>
                <a:sym typeface="Bariol Regular"/>
              </a:defRPr>
            </a:lvl1pPr>
          </a:lstStyle>
          <a:p>
            <a:r>
              <a:rPr lang="en-US" dirty="0"/>
              <a:t>The Pattern of Paul’s Platform</a:t>
            </a:r>
            <a:endParaRPr dirty="0"/>
          </a:p>
        </p:txBody>
      </p:sp>
    </p:spTree>
    <p:extLst>
      <p:ext uri="{BB962C8B-B14F-4D97-AF65-F5344CB8AC3E}">
        <p14:creationId xmlns:p14="http://schemas.microsoft.com/office/powerpoint/2010/main" val="1185028448"/>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414058" y="1648816"/>
            <a:ext cx="11154631" cy="104643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defTabSz="457200">
              <a:defRPr sz="3100" i="1">
                <a:solidFill>
                  <a:srgbClr val="FFFFFF"/>
                </a:solidFill>
                <a:latin typeface="Bariol"/>
                <a:ea typeface="Bariol"/>
                <a:cs typeface="Bariol"/>
                <a:sym typeface="Bariol"/>
              </a:defRPr>
            </a:lvl1pPr>
          </a:lstStyle>
          <a:p>
            <a:r>
              <a:rPr lang="en-US" dirty="0"/>
              <a:t>Act 14:1 And it came to pass in Iconium, that they went both together into the synagogue of the Jews, and so </a:t>
            </a:r>
            <a:r>
              <a:rPr lang="en-US" dirty="0" err="1"/>
              <a:t>spake</a:t>
            </a:r>
            <a:r>
              <a:rPr lang="en-US" dirty="0"/>
              <a:t>, </a:t>
            </a:r>
            <a:endParaRPr sz="3200" dirty="0"/>
          </a:p>
        </p:txBody>
      </p:sp>
      <p:sp>
        <p:nvSpPr>
          <p:cNvPr id="120" name="TextBox 4"/>
          <p:cNvSpPr txBox="1"/>
          <p:nvPr/>
        </p:nvSpPr>
        <p:spPr>
          <a:xfrm>
            <a:off x="415470" y="411901"/>
            <a:ext cx="10912931" cy="92332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400" b="1" u="sng">
                <a:solidFill>
                  <a:srgbClr val="FFFFFF"/>
                </a:solidFill>
                <a:latin typeface="Bariol Regular"/>
                <a:ea typeface="Bariol Regular"/>
                <a:cs typeface="Bariol Regular"/>
                <a:sym typeface="Bariol Regular"/>
              </a:defRPr>
            </a:lvl1pPr>
          </a:lstStyle>
          <a:p>
            <a:r>
              <a:rPr lang="en-US" dirty="0"/>
              <a:t>The Pattern of Paul’s Platform</a:t>
            </a:r>
            <a:endParaRPr dirty="0"/>
          </a:p>
        </p:txBody>
      </p:sp>
      <p:sp>
        <p:nvSpPr>
          <p:cNvPr id="6" name="TextBox 4">
            <a:extLst>
              <a:ext uri="{FF2B5EF4-FFF2-40B4-BE49-F238E27FC236}">
                <a16:creationId xmlns:a16="http://schemas.microsoft.com/office/drawing/2014/main" id="{9E0D4AD5-A6CF-D94D-98AB-E6FBABDA803B}"/>
              </a:ext>
            </a:extLst>
          </p:cNvPr>
          <p:cNvSpPr txBox="1"/>
          <p:nvPr/>
        </p:nvSpPr>
        <p:spPr>
          <a:xfrm>
            <a:off x="414058" y="3978943"/>
            <a:ext cx="11364694" cy="172354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r>
              <a:rPr lang="en-US" sz="4400" b="1" dirty="0">
                <a:solidFill>
                  <a:schemeClr val="bg1"/>
                </a:solidFill>
              </a:rPr>
              <a:t>Our platforms are the college campuses and workplaces where young people congregate.</a:t>
            </a:r>
            <a:endParaRPr lang="en-US" sz="4400" dirty="0">
              <a:solidFill>
                <a:schemeClr val="bg1"/>
              </a:solidFill>
            </a:endParaRPr>
          </a:p>
          <a:p>
            <a:endParaRPr dirty="0"/>
          </a:p>
        </p:txBody>
      </p:sp>
    </p:spTree>
    <p:extLst>
      <p:ext uri="{BB962C8B-B14F-4D97-AF65-F5344CB8AC3E}">
        <p14:creationId xmlns:p14="http://schemas.microsoft.com/office/powerpoint/2010/main" val="1896623620"/>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title"/>
          </p:nvPr>
        </p:nvSpPr>
        <p:spPr>
          <a:prstGeom prst="rect">
            <a:avLst/>
          </a:prstGeom>
        </p:spPr>
        <p:txBody>
          <a:bodyPr/>
          <a:lstStyle/>
          <a:p>
            <a:endParaRPr/>
          </a:p>
        </p:txBody>
      </p:sp>
      <p:pic>
        <p:nvPicPr>
          <p:cNvPr id="118" name="Content Placeholder 3" descr="Content Placeholder 3"/>
          <p:cNvPicPr>
            <a:picLocks noChangeAspect="1"/>
          </p:cNvPicPr>
          <p:nvPr/>
        </p:nvPicPr>
        <p:blipFill>
          <a:blip r:embed="rId2"/>
          <a:stretch>
            <a:fillRect/>
          </a:stretch>
        </p:blipFill>
        <p:spPr>
          <a:xfrm>
            <a:off x="0" y="0"/>
            <a:ext cx="12192000" cy="6858000"/>
          </a:xfrm>
          <a:prstGeom prst="rect">
            <a:avLst/>
          </a:prstGeom>
          <a:ln w="12700">
            <a:miter lim="400000"/>
          </a:ln>
        </p:spPr>
      </p:pic>
      <p:sp>
        <p:nvSpPr>
          <p:cNvPr id="119" name="TextBox 2"/>
          <p:cNvSpPr txBox="1"/>
          <p:nvPr/>
        </p:nvSpPr>
        <p:spPr>
          <a:xfrm>
            <a:off x="414058" y="1648816"/>
            <a:ext cx="11154631" cy="156965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defTabSz="457200">
              <a:defRPr sz="3100" i="1">
                <a:solidFill>
                  <a:srgbClr val="FFFFFF"/>
                </a:solidFill>
                <a:latin typeface="Bariol"/>
                <a:ea typeface="Bariol"/>
                <a:cs typeface="Bariol"/>
                <a:sym typeface="Bariol"/>
              </a:defRPr>
            </a:lvl1pPr>
          </a:lstStyle>
          <a:p>
            <a:br>
              <a:rPr lang="en-US" sz="3200" dirty="0"/>
            </a:br>
            <a:br>
              <a:rPr lang="en-US" sz="3200" dirty="0"/>
            </a:br>
            <a:endParaRPr sz="3200" dirty="0"/>
          </a:p>
        </p:txBody>
      </p:sp>
      <p:sp>
        <p:nvSpPr>
          <p:cNvPr id="120" name="TextBox 4"/>
          <p:cNvSpPr txBox="1"/>
          <p:nvPr/>
        </p:nvSpPr>
        <p:spPr>
          <a:xfrm>
            <a:off x="415470" y="411901"/>
            <a:ext cx="10912931" cy="240065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5400" b="1" u="sng">
                <a:solidFill>
                  <a:srgbClr val="FFFFFF"/>
                </a:solidFill>
                <a:latin typeface="Bariol Regular"/>
                <a:ea typeface="Bariol Regular"/>
                <a:cs typeface="Bariol Regular"/>
                <a:sym typeface="Bariol Regular"/>
              </a:defRPr>
            </a:lvl1pPr>
          </a:lstStyle>
          <a:p>
            <a:r>
              <a:rPr lang="en-US" dirty="0"/>
              <a:t>The Pattern of Paul’s Preaching</a:t>
            </a:r>
          </a:p>
          <a:p>
            <a:endParaRPr lang="en-US" sz="3200" b="0" i="1" u="none" dirty="0"/>
          </a:p>
          <a:p>
            <a:r>
              <a:rPr lang="en-US" sz="3200" b="0" i="1" u="none" dirty="0"/>
              <a:t>Act 14:1 And it came to pass in Iconium, that they went both together into the synagogue of the Jews, and </a:t>
            </a:r>
            <a:r>
              <a:rPr lang="en-US" sz="3200" i="1" dirty="0"/>
              <a:t>so </a:t>
            </a:r>
            <a:r>
              <a:rPr lang="en-US" sz="3200" i="1" dirty="0" err="1"/>
              <a:t>spake</a:t>
            </a:r>
            <a:r>
              <a:rPr lang="en-US" sz="3200" b="0" i="1" u="none" dirty="0"/>
              <a:t>,</a:t>
            </a:r>
          </a:p>
        </p:txBody>
      </p:sp>
    </p:spTree>
    <p:extLst>
      <p:ext uri="{BB962C8B-B14F-4D97-AF65-F5344CB8AC3E}">
        <p14:creationId xmlns:p14="http://schemas.microsoft.com/office/powerpoint/2010/main" val="3727554371"/>
      </p:ext>
    </p:extLst>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393</TotalTime>
  <Words>792</Words>
  <Application>Microsoft Macintosh PowerPoint</Application>
  <PresentationFormat>Widescreen</PresentationFormat>
  <Paragraphs>77</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Bariol</vt:lpstr>
      <vt:lpstr>Bariol Regular</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Brandon Briscoe</dc:creator>
  <cp:lastModifiedBy>Brandon Briscoe</cp:lastModifiedBy>
  <cp:revision>30</cp:revision>
  <dcterms:created xsi:type="dcterms:W3CDTF">2020-01-05T13:45:46Z</dcterms:created>
  <dcterms:modified xsi:type="dcterms:W3CDTF">2020-03-01T13:54:16Z</dcterms:modified>
</cp:coreProperties>
</file>