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y="5143500" cx="9144000"/>
  <p:notesSz cx="6858000" cy="9144000"/>
  <p:embeddedFontLst>
    <p:embeddedFont>
      <p:font typeface="Amatic SC"/>
      <p:regular r:id="rId23"/>
      <p:bold r:id="rId24"/>
    </p:embeddedFont>
    <p:embeddedFont>
      <p:font typeface="Source Code Pro"/>
      <p:regular r:id="rId25"/>
      <p:bold r:id="rId26"/>
    </p:embeddedFont>
    <p:embeddedFont>
      <p:font typeface="Permanent Marker"/>
      <p:regular r:id="rId27"/>
    </p:embeddedFont>
    <p:embeddedFont>
      <p:font typeface="Bree Serif"/>
      <p:regular r:id="rId28"/>
    </p:embeddedFont>
    <p:embeddedFont>
      <p:font typeface="Ultra"/>
      <p:regular r:id="rId2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font" Target="fonts/AmaticSC-bold.fntdata"/><Relationship Id="rId23" Type="http://schemas.openxmlformats.org/officeDocument/2006/relationships/font" Target="fonts/AmaticSC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SourceCodePro-bold.fntdata"/><Relationship Id="rId25" Type="http://schemas.openxmlformats.org/officeDocument/2006/relationships/font" Target="fonts/SourceCodePro-regular.fntdata"/><Relationship Id="rId28" Type="http://schemas.openxmlformats.org/officeDocument/2006/relationships/font" Target="fonts/BreeSerif-regular.fntdata"/><Relationship Id="rId27" Type="http://schemas.openxmlformats.org/officeDocument/2006/relationships/font" Target="fonts/PermanentMarker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font" Target="fonts/Ultra-regular.fntdata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1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1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1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1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1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1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1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1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1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3" name="Shape 12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29" name="Shape 12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i="0" lang="en" sz="1100" u="none" cap="none" strike="noStrike"/>
              <a:t>Edifying - Building up in christian knowledge; instructing; improving the mind.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5" name="Shape 13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1" name="Shape 14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7" name="Shape 14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3" name="Shape 15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/>
          <p:cNvSpPr txBox="1"/>
          <p:nvPr>
            <p:ph type="ctrTitle"/>
          </p:nvPr>
        </p:nvSpPr>
        <p:spPr>
          <a:xfrm>
            <a:off x="311700" y="392150"/>
            <a:ext cx="8520599" cy="26903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matic SC"/>
              <a:buNone/>
              <a:defRPr b="1" i="0" sz="8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indent="0" lvl="1" algn="ctr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80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indent="0" lvl="2" algn="ctr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80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indent="0" lvl="3" algn="ctr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80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indent="0" lvl="4" algn="ctr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80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indent="0" lvl="5" algn="ctr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80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indent="0" lvl="6" algn="ctr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80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indent="0" lvl="7" algn="ctr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80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indent="0" lvl="8" algn="ctr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80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" type="subTitle"/>
          </p:nvPr>
        </p:nvSpPr>
        <p:spPr>
          <a:xfrm>
            <a:off x="311700" y="3890400"/>
            <a:ext cx="8520599" cy="70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Source Code Pro"/>
              <a:buNone/>
              <a:defRPr b="1" i="0" sz="21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Source Code Pro"/>
              <a:buNone/>
              <a:defRPr b="1" i="0" sz="21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Source Code Pro"/>
              <a:buNone/>
              <a:defRPr b="1" i="0" sz="21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Source Code Pro"/>
              <a:buNone/>
              <a:defRPr b="1" i="0" sz="21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Source Code Pro"/>
              <a:buNone/>
              <a:defRPr b="1" i="0" sz="21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22860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Source Code Pro"/>
              <a:buNone/>
              <a:defRPr b="1" i="0" sz="21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2743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Source Code Pro"/>
              <a:buNone/>
              <a:defRPr b="1" i="0" sz="21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3200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Source Code Pro"/>
              <a:buNone/>
              <a:defRPr b="1" i="0" sz="21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3657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Source Code Pro"/>
              <a:buNone/>
              <a:defRPr b="1" i="0" sz="21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x="311700" y="1240275"/>
            <a:ext cx="8520599" cy="1981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matic SC"/>
              <a:buNone/>
              <a:defRPr b="1" i="0" sz="12000" u="none" cap="none" strike="noStrike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indent="0" lvl="1" algn="ctr">
              <a:spcBef>
                <a:spcPts val="0"/>
              </a:spcBef>
              <a:buClr>
                <a:schemeClr val="lt1"/>
              </a:buClr>
              <a:buFont typeface="Amatic SC"/>
              <a:buNone/>
              <a:defRPr b="1" sz="12000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indent="0" lvl="2" algn="ctr">
              <a:spcBef>
                <a:spcPts val="0"/>
              </a:spcBef>
              <a:buClr>
                <a:schemeClr val="lt1"/>
              </a:buClr>
              <a:buFont typeface="Amatic SC"/>
              <a:buNone/>
              <a:defRPr b="1" sz="12000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indent="0" lvl="3" algn="ctr">
              <a:spcBef>
                <a:spcPts val="0"/>
              </a:spcBef>
              <a:buClr>
                <a:schemeClr val="lt1"/>
              </a:buClr>
              <a:buFont typeface="Amatic SC"/>
              <a:buNone/>
              <a:defRPr b="1" sz="12000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indent="0" lvl="4" algn="ctr">
              <a:spcBef>
                <a:spcPts val="0"/>
              </a:spcBef>
              <a:buClr>
                <a:schemeClr val="lt1"/>
              </a:buClr>
              <a:buFont typeface="Amatic SC"/>
              <a:buNone/>
              <a:defRPr b="1" sz="12000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indent="0" lvl="5" algn="ctr">
              <a:spcBef>
                <a:spcPts val="0"/>
              </a:spcBef>
              <a:buClr>
                <a:schemeClr val="lt1"/>
              </a:buClr>
              <a:buFont typeface="Amatic SC"/>
              <a:buNone/>
              <a:defRPr b="1" sz="12000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indent="0" lvl="6" algn="ctr">
              <a:spcBef>
                <a:spcPts val="0"/>
              </a:spcBef>
              <a:buClr>
                <a:schemeClr val="lt1"/>
              </a:buClr>
              <a:buFont typeface="Amatic SC"/>
              <a:buNone/>
              <a:defRPr b="1" sz="12000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indent="0" lvl="7" algn="ctr">
              <a:spcBef>
                <a:spcPts val="0"/>
              </a:spcBef>
              <a:buClr>
                <a:schemeClr val="lt1"/>
              </a:buClr>
              <a:buFont typeface="Amatic SC"/>
              <a:buNone/>
              <a:defRPr b="1" sz="12000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indent="0" lvl="8" algn="ctr">
              <a:spcBef>
                <a:spcPts val="0"/>
              </a:spcBef>
              <a:buClr>
                <a:schemeClr val="lt1"/>
              </a:buClr>
              <a:buFont typeface="Amatic SC"/>
              <a:buNone/>
              <a:defRPr b="1" sz="12000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311700" y="3304625"/>
            <a:ext cx="8520599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Source Code Pro"/>
              <a:buNone/>
              <a:defRPr b="0" i="0" sz="18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4572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Source Code Pro"/>
              <a:buNone/>
              <a:defRPr b="0" i="0" sz="14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9144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Source Code Pro"/>
              <a:buNone/>
              <a:defRPr b="0" i="0" sz="14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13716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Source Code Pro"/>
              <a:buNone/>
              <a:defRPr b="0" i="0" sz="14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18288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Source Code Pro"/>
              <a:buNone/>
              <a:defRPr b="0" i="0" sz="14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22860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Source Code Pro"/>
              <a:buNone/>
              <a:defRPr b="0" i="0" sz="14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27432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Source Code Pro"/>
              <a:buNone/>
              <a:defRPr b="0" i="0" sz="14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32004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Source Code Pro"/>
              <a:buNone/>
              <a:defRPr b="0" i="0" sz="14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36576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Source Code Pro"/>
              <a:buNone/>
              <a:defRPr b="0" i="0" sz="14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bg>
      <p:bgPr>
        <a:solidFill>
          <a:schemeClr val="accent4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matic SC"/>
              <a:buNone/>
              <a:defRPr b="1" i="0" sz="6000" u="none" cap="none" strike="noStrike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indent="0" lvl="1">
              <a:spcBef>
                <a:spcPts val="0"/>
              </a:spcBef>
              <a:buClr>
                <a:schemeClr val="lt1"/>
              </a:buClr>
              <a:buFont typeface="Amatic SC"/>
              <a:buNone/>
              <a:defRPr b="1" sz="6000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indent="0" lvl="2">
              <a:spcBef>
                <a:spcPts val="0"/>
              </a:spcBef>
              <a:buClr>
                <a:schemeClr val="lt1"/>
              </a:buClr>
              <a:buFont typeface="Amatic SC"/>
              <a:buNone/>
              <a:defRPr b="1" sz="6000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indent="0" lvl="3">
              <a:spcBef>
                <a:spcPts val="0"/>
              </a:spcBef>
              <a:buClr>
                <a:schemeClr val="lt1"/>
              </a:buClr>
              <a:buFont typeface="Amatic SC"/>
              <a:buNone/>
              <a:defRPr b="1" sz="6000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indent="0" lvl="4">
              <a:spcBef>
                <a:spcPts val="0"/>
              </a:spcBef>
              <a:buClr>
                <a:schemeClr val="lt1"/>
              </a:buClr>
              <a:buFont typeface="Amatic SC"/>
              <a:buNone/>
              <a:defRPr b="1" sz="6000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indent="0" lvl="5">
              <a:spcBef>
                <a:spcPts val="0"/>
              </a:spcBef>
              <a:buClr>
                <a:schemeClr val="lt1"/>
              </a:buClr>
              <a:buFont typeface="Amatic SC"/>
              <a:buNone/>
              <a:defRPr b="1" sz="6000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indent="0" lvl="6">
              <a:spcBef>
                <a:spcPts val="0"/>
              </a:spcBef>
              <a:buClr>
                <a:schemeClr val="lt1"/>
              </a:buClr>
              <a:buFont typeface="Amatic SC"/>
              <a:buNone/>
              <a:defRPr b="1" sz="6000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indent="0" lvl="7">
              <a:spcBef>
                <a:spcPts val="0"/>
              </a:spcBef>
              <a:buClr>
                <a:schemeClr val="lt1"/>
              </a:buClr>
              <a:buFont typeface="Amatic SC"/>
              <a:buNone/>
              <a:defRPr b="1" sz="6000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indent="0" lvl="8">
              <a:spcBef>
                <a:spcPts val="0"/>
              </a:spcBef>
              <a:buClr>
                <a:schemeClr val="lt1"/>
              </a:buClr>
              <a:buFont typeface="Amatic SC"/>
              <a:buNone/>
              <a:defRPr b="1" sz="6000">
                <a:solidFill>
                  <a:schemeClr val="l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indent="0" lvl="1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indent="0" lvl="2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indent="0" lvl="3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indent="0" lvl="4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indent="0" lvl="5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indent="0" lvl="6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indent="0" lvl="7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indent="0" lvl="8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" type="body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matic SC"/>
              <a:buNone/>
              <a:defRPr b="1" i="0" sz="3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indent="0" lvl="1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30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indent="0" lvl="2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30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indent="0" lvl="3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30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indent="0" lvl="4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30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indent="0" lvl="5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30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indent="0" lvl="6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30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indent="0" lvl="7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30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indent="0" lvl="8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30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bg>
      <p:bgPr>
        <a:solidFill>
          <a:schemeClr val="dk1"/>
        </a:solidFill>
      </p:bgPr>
    </p:bg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2802750" y="802500"/>
            <a:ext cx="3538499" cy="35384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matic SC"/>
              <a:buNone/>
              <a:defRPr b="1" i="0" sz="48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indent="0" lvl="1" algn="ctr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8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indent="0" lvl="2" algn="ctr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8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indent="0" lvl="3" algn="ctr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8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indent="0" lvl="4" algn="ctr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8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indent="0" lvl="5" algn="ctr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8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indent="0" lvl="6" algn="ctr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8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indent="0" lvl="7" algn="ctr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8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indent="0" lvl="8" algn="ctr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8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indent="0" lvl="1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indent="0" lvl="2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indent="0" lvl="3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indent="0" lvl="4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indent="0" lvl="5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indent="0" lvl="6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indent="0" lvl="7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indent="0" lvl="8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228675"/>
            <a:ext cx="3999899" cy="3340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31" name="Shape 31"/>
          <p:cNvSpPr txBox="1"/>
          <p:nvPr>
            <p:ph idx="2" type="body"/>
          </p:nvPr>
        </p:nvSpPr>
        <p:spPr>
          <a:xfrm>
            <a:off x="4832400" y="1228675"/>
            <a:ext cx="3999899" cy="3340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2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matic SC"/>
              <a:buNone/>
              <a:defRPr b="1" i="0" sz="4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indent="0" lvl="1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0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indent="0" lvl="2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0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indent="0" lvl="3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0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indent="0" lvl="4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0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indent="0" lvl="5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0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indent="0" lvl="6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0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indent="0" lvl="7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0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indent="0" lvl="8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0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4572000" y="-25"/>
            <a:ext cx="4572000" cy="514349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8" name="Shape 38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9" name="Shape 39"/>
          <p:cNvSpPr txBox="1"/>
          <p:nvPr>
            <p:ph type="title"/>
          </p:nvPr>
        </p:nvSpPr>
        <p:spPr>
          <a:xfrm>
            <a:off x="265500" y="1081400"/>
            <a:ext cx="4045199" cy="1710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matic SC"/>
              <a:buNone/>
              <a:defRPr b="1" i="0" sz="54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indent="0" lvl="1" algn="ctr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5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indent="0" lvl="2" algn="ctr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5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indent="0" lvl="3" algn="ctr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5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indent="0" lvl="4" algn="ctr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5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indent="0" lvl="5" algn="ctr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5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indent="0" lvl="6" algn="ctr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5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indent="0" lvl="7" algn="ctr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5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indent="0" lvl="8" algn="ctr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5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" type="subTitle"/>
          </p:nvPr>
        </p:nvSpPr>
        <p:spPr>
          <a:xfrm>
            <a:off x="265500" y="2845222"/>
            <a:ext cx="4045199" cy="13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Source Code Pro"/>
              <a:buNone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Source Code Pro"/>
              <a:buNone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Source Code Pro"/>
              <a:buNone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Source Code Pro"/>
              <a:buNone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Source Code Pro"/>
              <a:buNone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22860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Source Code Pro"/>
              <a:buNone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2743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Source Code Pro"/>
              <a:buNone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3200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Source Code Pro"/>
              <a:buNone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3657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Source Code Pro"/>
              <a:buNone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2" type="body"/>
          </p:nvPr>
        </p:nvSpPr>
        <p:spPr>
          <a:xfrm>
            <a:off x="4939500" y="724200"/>
            <a:ext cx="3837000" cy="369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Source Code Pro"/>
              <a:buNone/>
              <a:defRPr b="0" i="0" sz="18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Source Code Pro"/>
              <a:buNone/>
              <a:defRPr b="0" i="0" sz="14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Source Code Pro"/>
              <a:buNone/>
              <a:defRPr b="0" i="0" sz="14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Source Code Pro"/>
              <a:buNone/>
              <a:defRPr b="0" i="0" sz="14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Source Code Pro"/>
              <a:buNone/>
              <a:defRPr b="0" i="0" sz="14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Source Code Pro"/>
              <a:buNone/>
              <a:defRPr b="0" i="0" sz="14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Source Code Pro"/>
              <a:buNone/>
              <a:defRPr b="0" i="0" sz="14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Source Code Pro"/>
              <a:buNone/>
              <a:defRPr b="0" i="0" sz="14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1"/>
              </a:buClr>
              <a:buFont typeface="Source Code Pro"/>
              <a:buNone/>
              <a:defRPr b="0" i="0" sz="14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/>
          <p:nvPr>
            <p:ph idx="1" type="body"/>
          </p:nvPr>
        </p:nvSpPr>
        <p:spPr>
          <a:xfrm>
            <a:off x="319500" y="4230575"/>
            <a:ext cx="5998800" cy="5987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matic SC"/>
              <a:buNone/>
              <a:defRPr b="1" i="0" sz="24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indent="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matic SC"/>
              <a:buNone/>
              <a:defRPr b="1" i="0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indent="0" lvl="1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indent="0" lvl="2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indent="0" lvl="3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indent="0" lvl="4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indent="0" lvl="5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indent="0" lvl="6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indent="0" lvl="7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indent="0" lvl="8">
              <a:spcBef>
                <a:spcPts val="0"/>
              </a:spcBef>
              <a:buClr>
                <a:schemeClr val="accent1"/>
              </a:buClr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8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buNone/>
              <a:defRPr b="0" i="0" sz="1400" u="none" cap="none" strike="noStrik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Source Code Pro"/>
              <a:buNone/>
            </a:pPr>
            <a:fld id="{00000000-1234-1234-1234-123412341234}" type="slidenum">
              <a:rPr b="0" i="0" lang="en" sz="10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1.png"/><Relationship Id="rId4" Type="http://schemas.openxmlformats.org/officeDocument/2006/relationships/image" Target="../media/image00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0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03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0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0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0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0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01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01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0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0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3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1.png"/><Relationship Id="rId4" Type="http://schemas.openxmlformats.org/officeDocument/2006/relationships/image" Target="../media/image0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01.png"/><Relationship Id="rId4" Type="http://schemas.openxmlformats.org/officeDocument/2006/relationships/image" Target="../media/image06.png"/><Relationship Id="rId5" Type="http://schemas.openxmlformats.org/officeDocument/2006/relationships/image" Target="../media/image04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0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/>
          <p:nvPr>
            <p:ph type="ctrTitle"/>
          </p:nvPr>
        </p:nvSpPr>
        <p:spPr>
          <a:xfrm>
            <a:off x="311700" y="392150"/>
            <a:ext cx="8520599" cy="26903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matic SC"/>
              <a:buNone/>
            </a:pPr>
            <a:r>
              <a:rPr b="1" i="0" lang="en" sz="80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rPr>
              <a:t>Discovery Bible Study Method</a:t>
            </a:r>
          </a:p>
        </p:txBody>
      </p:sp>
      <p:sp>
        <p:nvSpPr>
          <p:cNvPr id="57" name="Shape 57"/>
          <p:cNvSpPr txBox="1"/>
          <p:nvPr>
            <p:ph idx="1" type="subTitle"/>
          </p:nvPr>
        </p:nvSpPr>
        <p:spPr>
          <a:xfrm>
            <a:off x="311700" y="3890400"/>
            <a:ext cx="8520599" cy="70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Source Code Pro"/>
              <a:buNone/>
            </a:pPr>
            <a:r>
              <a:rPr b="1" i="0" lang="en" sz="2100" u="none" cap="none" strike="noStrike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A how to guide</a:t>
            </a:r>
          </a:p>
        </p:txBody>
      </p:sp>
      <p:pic>
        <p:nvPicPr>
          <p:cNvPr id="58" name="Shape 5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893125" y="2188350"/>
            <a:ext cx="3250874" cy="24905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idx="1" type="body"/>
          </p:nvPr>
        </p:nvSpPr>
        <p:spPr>
          <a:xfrm>
            <a:off x="311700" y="1389600"/>
            <a:ext cx="8214900" cy="14247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2Ti 2:15  Study to shew thyself approved unto God, a workman that needeth not to be ashamed, rightly dividing the word of truth.</a:t>
            </a:r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200" u="none" cap="none" strike="noStrike">
              <a:solidFill>
                <a:schemeClr val="dk2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200" u="none" cap="none" strike="noStrike">
              <a:solidFill>
                <a:schemeClr val="dk2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/>
          <p:nvPr>
            <p:ph type="title"/>
          </p:nvPr>
        </p:nvSpPr>
        <p:spPr>
          <a:xfrm>
            <a:off x="454625" y="1607025"/>
            <a:ext cx="7727399" cy="15282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matic SC"/>
              <a:buNone/>
            </a:pPr>
            <a:r>
              <a:rPr b="0" i="0" lang="en" sz="3000" u="none" cap="none" strike="noStrik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IV.	THE DISCOVERY BIBLE METHOD!!!</a:t>
            </a: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matic SC"/>
              <a:buNone/>
            </a:pPr>
            <a:r>
              <a:t/>
            </a:r>
            <a:endParaRPr b="1" i="0" sz="3000" u="none" cap="none" strike="noStrike">
              <a:solidFill>
                <a:schemeClr val="accent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114" name="Shape 114"/>
          <p:cNvSpPr txBox="1"/>
          <p:nvPr/>
        </p:nvSpPr>
        <p:spPr>
          <a:xfrm>
            <a:off x="3526975" y="3610100"/>
            <a:ext cx="4251299" cy="712499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Ultra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Ultra"/>
                <a:ea typeface="Ultra"/>
                <a:cs typeface="Ultra"/>
                <a:sym typeface="Ultra"/>
              </a:rPr>
              <a:t>The steps of running a Group Bible study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type="title"/>
          </p:nvPr>
        </p:nvSpPr>
        <p:spPr>
          <a:xfrm>
            <a:off x="418575" y="154375"/>
            <a:ext cx="4283999" cy="8433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matic SC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matic SC"/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a.  	It consists of 5 steps:</a:t>
            </a:r>
          </a:p>
        </p:txBody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x="311700" y="1389600"/>
            <a:ext cx="5661599" cy="1163699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i.      </a:t>
            </a:r>
            <a:r>
              <a:rPr b="1" i="1" lang="en" sz="1800" u="sng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Solo</a:t>
            </a:r>
            <a:r>
              <a:rPr b="0" i="0" lang="en" sz="18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 Reading</a:t>
            </a:r>
          </a:p>
          <a:p>
            <a:pPr indent="45720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1.      Each person in the Group reads it silently</a:t>
            </a: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200" u="none" cap="none" strike="noStrike">
              <a:solidFill>
                <a:schemeClr val="dk2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/>
          <p:nvPr>
            <p:ph type="title"/>
          </p:nvPr>
        </p:nvSpPr>
        <p:spPr>
          <a:xfrm>
            <a:off x="418575" y="154375"/>
            <a:ext cx="4283999" cy="8433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matic SC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matic SC"/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a.  	It consists of 5 steps:</a:t>
            </a:r>
          </a:p>
        </p:txBody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x="311700" y="1389600"/>
            <a:ext cx="5590199" cy="1662299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ii.      Loud </a:t>
            </a:r>
            <a:r>
              <a:rPr b="1" i="1" lang="en" sz="1800" u="sng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Reading</a:t>
            </a:r>
          </a:p>
          <a:p>
            <a:pPr indent="45720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1.      Read one verse per person going around the group until the whole passage has been read</a:t>
            </a:r>
          </a:p>
          <a:p>
            <a:pPr indent="457200" lvl="0" marL="45720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45720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200" u="none" cap="none" strike="noStrike">
              <a:solidFill>
                <a:schemeClr val="dk2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/>
          <p:nvPr>
            <p:ph type="title"/>
          </p:nvPr>
        </p:nvSpPr>
        <p:spPr>
          <a:xfrm>
            <a:off x="418575" y="154375"/>
            <a:ext cx="4283999" cy="8433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matic SC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matic SC"/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a.  	It consists of 5 steps:</a:t>
            </a:r>
          </a:p>
        </p:txBody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x="311700" y="1389600"/>
            <a:ext cx="5590199" cy="33606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iii.      Discovering the </a:t>
            </a:r>
            <a:r>
              <a:rPr b="1" i="1" lang="en" sz="1800" u="sng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Theme</a:t>
            </a:r>
          </a:p>
          <a:p>
            <a:pPr indent="45720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1.      Sum up the central idea of the passage in a few words</a:t>
            </a:r>
          </a:p>
          <a:p>
            <a:pPr indent="457200" lvl="0" marL="45720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6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a.      You let anyone in the Group to try and say the theme in their own words.</a:t>
            </a:r>
          </a:p>
          <a:p>
            <a:pPr indent="457200" lvl="0" marL="45720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6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b.      Never discourage anyone - Eph 4:29  Let no corrupt communication proceed out of your mouth, but that which is good to the use of </a:t>
            </a:r>
            <a:r>
              <a:rPr b="1" i="1" lang="en" sz="1600" u="sng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edifying</a:t>
            </a:r>
            <a:r>
              <a:rPr b="0" i="0" lang="en" sz="16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, that it may minister grace unto the hearers.</a:t>
            </a:r>
          </a:p>
          <a:p>
            <a:pPr indent="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45720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200" u="none" cap="none" strike="noStrike">
              <a:solidFill>
                <a:schemeClr val="dk2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/>
          <p:nvPr>
            <p:ph type="title"/>
          </p:nvPr>
        </p:nvSpPr>
        <p:spPr>
          <a:xfrm>
            <a:off x="418575" y="154375"/>
            <a:ext cx="4283999" cy="8433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matic SC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matic SC"/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a.  	It consists of 5 steps:</a:t>
            </a:r>
          </a:p>
        </p:txBody>
      </p:sp>
      <p:sp>
        <p:nvSpPr>
          <p:cNvPr id="138" name="Shape 138"/>
          <p:cNvSpPr txBox="1"/>
          <p:nvPr>
            <p:ph idx="1" type="body"/>
          </p:nvPr>
        </p:nvSpPr>
        <p:spPr>
          <a:xfrm>
            <a:off x="311700" y="1389600"/>
            <a:ext cx="5590199" cy="33606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iii.      Discovering the </a:t>
            </a:r>
            <a:r>
              <a:rPr b="1" i="1" lang="en" sz="1800" u="sng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Theme </a:t>
            </a:r>
            <a:r>
              <a:rPr b="0" i="0" lang="en" sz="18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cont.</a:t>
            </a:r>
          </a:p>
          <a:p>
            <a:pPr indent="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Helps:</a:t>
            </a:r>
          </a:p>
          <a:p>
            <a:pPr indent="-317500" lvl="0" marL="45720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Bree Serif"/>
              <a:buChar char="●"/>
            </a:pPr>
            <a:r>
              <a:rPr b="0" i="0" lang="en" sz="1400" u="none" cap="none" strike="noStrike">
                <a:solidFill>
                  <a:srgbClr val="222222"/>
                </a:solidFill>
                <a:highlight>
                  <a:srgbClr val="FFFFFF"/>
                </a:highlight>
                <a:latin typeface="Bree Serif"/>
                <a:ea typeface="Bree Serif"/>
                <a:cs typeface="Bree Serif"/>
                <a:sym typeface="Bree Serif"/>
              </a:rPr>
              <a:t>Look for </a:t>
            </a:r>
            <a:r>
              <a:rPr b="1" i="1" lang="en" sz="1400" u="sng" cap="none" strike="noStrike">
                <a:solidFill>
                  <a:srgbClr val="222222"/>
                </a:solidFill>
                <a:highlight>
                  <a:srgbClr val="FFFFFF"/>
                </a:highlight>
                <a:latin typeface="Bree Serif"/>
                <a:ea typeface="Bree Serif"/>
                <a:cs typeface="Bree Serif"/>
                <a:sym typeface="Bree Serif"/>
              </a:rPr>
              <a:t>repeated </a:t>
            </a:r>
            <a:r>
              <a:rPr b="0" i="0" lang="en" sz="1400" u="none" cap="none" strike="noStrike">
                <a:solidFill>
                  <a:srgbClr val="222222"/>
                </a:solidFill>
                <a:highlight>
                  <a:srgbClr val="FFFFFF"/>
                </a:highlight>
                <a:latin typeface="Bree Serif"/>
                <a:ea typeface="Bree Serif"/>
                <a:cs typeface="Bree Serif"/>
                <a:sym typeface="Bree Serif"/>
              </a:rPr>
              <a:t>words, phrases, or ideas</a:t>
            </a:r>
          </a:p>
          <a:p>
            <a:pPr indent="-317500" lvl="1" marL="91440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Bree Serif"/>
              <a:buChar char="○"/>
            </a:pPr>
            <a:r>
              <a:rPr b="0" i="0" lang="en" sz="1400" u="none" cap="none" strike="noStrike">
                <a:solidFill>
                  <a:srgbClr val="222222"/>
                </a:solidFill>
                <a:highlight>
                  <a:srgbClr val="FFFFFF"/>
                </a:highlight>
                <a:latin typeface="Bree Serif"/>
                <a:ea typeface="Bree Serif"/>
                <a:cs typeface="Bree Serif"/>
                <a:sym typeface="Bree Serif"/>
              </a:rPr>
              <a:t>EX. Romans 8</a:t>
            </a:r>
          </a:p>
          <a:p>
            <a:pPr indent="-317500" lvl="2" marL="137160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Bree Serif"/>
              <a:buChar char="■"/>
            </a:pPr>
            <a:r>
              <a:rPr b="0" i="0" lang="en" sz="1400" u="none" cap="none" strike="noStrike">
                <a:solidFill>
                  <a:srgbClr val="222222"/>
                </a:solidFill>
                <a:highlight>
                  <a:srgbClr val="FFFFFF"/>
                </a:highlight>
                <a:latin typeface="Bree Serif"/>
                <a:ea typeface="Bree Serif"/>
                <a:cs typeface="Bree Serif"/>
                <a:sym typeface="Bree Serif"/>
              </a:rPr>
              <a:t>It has 266 unique words - 903 total words</a:t>
            </a:r>
          </a:p>
          <a:p>
            <a:pPr indent="-317500" lvl="3" marL="182880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Bree Serif"/>
              <a:buChar char="●"/>
            </a:pPr>
            <a:r>
              <a:rPr b="0" i="0" lang="en" sz="1400" u="none" cap="none" strike="noStrike">
                <a:solidFill>
                  <a:srgbClr val="222222"/>
                </a:solidFill>
                <a:highlight>
                  <a:srgbClr val="FFFFFF"/>
                </a:highlight>
                <a:latin typeface="Bree Serif"/>
                <a:ea typeface="Bree Serif"/>
                <a:cs typeface="Bree Serif"/>
                <a:sym typeface="Bree Serif"/>
              </a:rPr>
              <a:t>Spirit is mentioned 21 times</a:t>
            </a:r>
          </a:p>
          <a:p>
            <a:pPr indent="-317500" lvl="4" marL="228600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Bree Serif"/>
              <a:buChar char="○"/>
            </a:pPr>
            <a:r>
              <a:rPr b="0" i="0" lang="en" sz="1400" u="none" cap="none" strike="noStrike">
                <a:solidFill>
                  <a:srgbClr val="222222"/>
                </a:solidFill>
                <a:highlight>
                  <a:srgbClr val="FFFFFF"/>
                </a:highlight>
                <a:latin typeface="Bree Serif"/>
                <a:ea typeface="Bree Serif"/>
                <a:cs typeface="Bree Serif"/>
                <a:sym typeface="Bree Serif"/>
              </a:rPr>
              <a:t>The 76; of 38; for 32; that 27</a:t>
            </a:r>
          </a:p>
          <a:p>
            <a:pPr indent="-317500" lvl="0" marL="45720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Bree Serif"/>
              <a:buChar char="●"/>
            </a:pPr>
            <a:r>
              <a:rPr b="0" i="0" lang="en" sz="1400" u="none" cap="none" strike="noStrike">
                <a:solidFill>
                  <a:srgbClr val="222222"/>
                </a:solidFill>
                <a:highlight>
                  <a:srgbClr val="FFFFFF"/>
                </a:highlight>
                <a:latin typeface="Bree Serif"/>
                <a:ea typeface="Bree Serif"/>
                <a:cs typeface="Bree Serif"/>
                <a:sym typeface="Bree Serif"/>
              </a:rPr>
              <a:t>Look for a purpose statement by the author.</a:t>
            </a:r>
          </a:p>
          <a:p>
            <a:pPr indent="-317500" lvl="1" marL="91440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rgbClr val="222222"/>
              </a:buClr>
              <a:buSzPct val="100000"/>
              <a:buFont typeface="Bree Serif"/>
              <a:buChar char="○"/>
            </a:pPr>
            <a:r>
              <a:rPr b="0" i="0" lang="en" sz="1400" u="none" cap="none" strike="noStrike">
                <a:solidFill>
                  <a:srgbClr val="222222"/>
                </a:solidFill>
                <a:highlight>
                  <a:srgbClr val="FFFFFF"/>
                </a:highlight>
                <a:latin typeface="Bree Serif"/>
                <a:ea typeface="Bree Serif"/>
                <a:cs typeface="Bree Serif"/>
                <a:sym typeface="Bree Serif"/>
              </a:rPr>
              <a:t>Luke 1:1-4</a:t>
            </a:r>
          </a:p>
          <a:p>
            <a:pPr indent="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400" u="none" cap="none" strike="noStrike">
              <a:solidFill>
                <a:srgbClr val="222222"/>
              </a:solidFill>
              <a:highlight>
                <a:srgbClr val="FFFFFF"/>
              </a:highlight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45720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200" u="none" cap="none" strike="noStrike">
              <a:solidFill>
                <a:schemeClr val="dk2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/>
          <p:nvPr>
            <p:ph type="title"/>
          </p:nvPr>
        </p:nvSpPr>
        <p:spPr>
          <a:xfrm>
            <a:off x="418575" y="154375"/>
            <a:ext cx="4283999" cy="8433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matic SC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matic SC"/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a.  	It consists of 5 steps:</a:t>
            </a:r>
          </a:p>
        </p:txBody>
      </p:sp>
      <p:sp>
        <p:nvSpPr>
          <p:cNvPr id="144" name="Shape 144"/>
          <p:cNvSpPr txBox="1"/>
          <p:nvPr>
            <p:ph idx="1" type="body"/>
          </p:nvPr>
        </p:nvSpPr>
        <p:spPr>
          <a:xfrm>
            <a:off x="311700" y="1389600"/>
            <a:ext cx="5590199" cy="33606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1" i="1" lang="en" sz="14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iv.</a:t>
            </a:r>
            <a:r>
              <a:rPr b="0" i="0" lang="en" sz="14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      </a:t>
            </a:r>
            <a:r>
              <a:rPr b="1" i="1" lang="en" sz="1400" u="sng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Dissection</a:t>
            </a:r>
          </a:p>
          <a:p>
            <a:pPr indent="45720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3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1.      Go through each verse and discuss what the BIBLE is saying</a:t>
            </a:r>
          </a:p>
          <a:p>
            <a:pPr indent="45720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3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2.      Use questions to help guide the discussion</a:t>
            </a:r>
          </a:p>
          <a:p>
            <a:pPr indent="457200" lvl="0" marL="45720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3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a.      Remember – some of the people in the group may know nothing about the Bible, encourage them for speaking</a:t>
            </a:r>
          </a:p>
          <a:p>
            <a:pPr indent="457200" lvl="0" marL="45720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3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b.      Keep the following in </a:t>
            </a:r>
            <a:r>
              <a:rPr b="1" i="1" lang="en" sz="1300" u="sng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Mind </a:t>
            </a:r>
            <a:r>
              <a:rPr b="0" i="0" lang="en" sz="13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while guiding the discussion</a:t>
            </a:r>
          </a:p>
          <a:p>
            <a:pPr indent="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3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             			 i.      Context</a:t>
            </a:r>
          </a:p>
          <a:p>
            <a:pPr indent="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3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                             		 ii.      The theme</a:t>
            </a:r>
          </a:p>
          <a:p>
            <a:pPr indent="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457200" lvl="0" marL="45720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45720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200" u="none" cap="none" strike="noStrike">
              <a:solidFill>
                <a:schemeClr val="dk2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>
            <p:ph type="title"/>
          </p:nvPr>
        </p:nvSpPr>
        <p:spPr>
          <a:xfrm>
            <a:off x="418575" y="154375"/>
            <a:ext cx="4283999" cy="8433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matic SC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matic SC"/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a.  	It consists of 5 steps:</a:t>
            </a:r>
          </a:p>
        </p:txBody>
      </p:sp>
      <p:sp>
        <p:nvSpPr>
          <p:cNvPr id="150" name="Shape 150"/>
          <p:cNvSpPr txBox="1"/>
          <p:nvPr>
            <p:ph idx="1" type="body"/>
          </p:nvPr>
        </p:nvSpPr>
        <p:spPr>
          <a:xfrm>
            <a:off x="311700" y="1389600"/>
            <a:ext cx="5590199" cy="3529799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1" i="1" lang="en" sz="18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V.</a:t>
            </a:r>
            <a:r>
              <a:rPr b="0" i="0" lang="en" sz="18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      </a:t>
            </a:r>
            <a:r>
              <a:rPr b="1" i="1" lang="en" sz="1800" u="sng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Application</a:t>
            </a:r>
          </a:p>
          <a:p>
            <a:pPr indent="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1" i="1" lang="en" sz="14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b="0" i="0" lang="en" sz="14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1.      Each person looks at the passage and shares how they can apply this to their life</a:t>
            </a:r>
          </a:p>
          <a:p>
            <a:pPr indent="0" lvl="0" marL="45720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a.      Remember the 3 Applications</a:t>
            </a:r>
          </a:p>
          <a:p>
            <a:pPr indent="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              		 i.      Historical</a:t>
            </a:r>
          </a:p>
          <a:p>
            <a:pPr indent="457200" lvl="0" marL="45720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ii.</a:t>
            </a:r>
            <a:r>
              <a:rPr b="0" i="0" lang="en" sz="14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      </a:t>
            </a:r>
            <a:r>
              <a:rPr b="1" i="0" lang="en" sz="1400" u="sng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Doctrinal</a:t>
            </a:r>
          </a:p>
          <a:p>
            <a:pPr indent="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             		iii.     Personal/Inspirational/Devotional</a:t>
            </a:r>
          </a:p>
          <a:p>
            <a:pPr indent="45720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b. What is your take away?</a:t>
            </a:r>
          </a:p>
          <a:p>
            <a:pPr indent="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457200" lvl="0" marL="45720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45720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200" u="none" cap="none" strike="noStrike">
              <a:solidFill>
                <a:schemeClr val="dk2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>
            <p:ph type="title"/>
          </p:nvPr>
        </p:nvSpPr>
        <p:spPr>
          <a:xfrm>
            <a:off x="311700" y="292850"/>
            <a:ext cx="6052198" cy="800999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matic SC"/>
              <a:buNone/>
            </a:pPr>
            <a:r>
              <a:rPr b="1" i="0" lang="en" sz="4200" u="none" cap="none" strike="noStrike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rPr>
              <a:t>Small Group Discovery Method Practicum</a:t>
            </a:r>
          </a:p>
        </p:txBody>
      </p:sp>
      <p:sp>
        <p:nvSpPr>
          <p:cNvPr id="156" name="Shape 156"/>
          <p:cNvSpPr txBox="1"/>
          <p:nvPr>
            <p:ph idx="1" type="body"/>
          </p:nvPr>
        </p:nvSpPr>
        <p:spPr>
          <a:xfrm>
            <a:off x="311700" y="1228675"/>
            <a:ext cx="8520599" cy="17976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You will get into a Group of 5 and take turns running the study by asking questions to help everyone participate.  The Counselors will be around to answer questions.</a:t>
            </a:r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Psalm 100</a:t>
            </a:r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x="561500" y="1417000"/>
            <a:ext cx="6753599" cy="21693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457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Permanent Marker"/>
              <a:buAutoNum type="romanUcPeriod"/>
            </a:pPr>
            <a:r>
              <a:rPr b="0" i="0" lang="en" sz="3600" u="none" cap="none" strike="noStrik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Do you even read Bro?</a:t>
            </a: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matic SC"/>
              <a:buNone/>
            </a:pPr>
            <a:r>
              <a:t/>
            </a:r>
            <a:endParaRPr b="1" i="0" sz="6000" u="none" cap="none" strike="noStrike">
              <a:solidFill>
                <a:schemeClr val="lt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matic SC"/>
              <a:buNone/>
            </a:pPr>
            <a:r>
              <a:t/>
            </a:r>
            <a:endParaRPr b="1" i="0" sz="4200" u="none" cap="none" strike="noStrike">
              <a:solidFill>
                <a:schemeClr val="accent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311700" y="1228675"/>
            <a:ext cx="8520599" cy="11225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a.  	You can’t begin to study the Word until you have begun to </a:t>
            </a:r>
            <a:r>
              <a:rPr b="1" i="1" lang="en" sz="24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read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it…</a:t>
            </a: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/>
          <p:nvPr>
            <p:ph type="title"/>
          </p:nvPr>
        </p:nvSpPr>
        <p:spPr>
          <a:xfrm>
            <a:off x="597125" y="1464500"/>
            <a:ext cx="7727399" cy="2573099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matic SC"/>
              <a:buNone/>
            </a:pPr>
            <a:r>
              <a:rPr b="0" i="0" lang="en" sz="3000" u="none" cap="none" strike="noStrik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II. What is Discovery Bible Study?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>
            <a:off x="241200" y="204000"/>
            <a:ext cx="8520599" cy="80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matic SC"/>
              <a:buNone/>
            </a:pPr>
            <a:r>
              <a:t/>
            </a:r>
            <a:endParaRPr b="1" i="0" sz="2400" u="none" cap="none" strike="noStrike">
              <a:solidFill>
                <a:schemeClr val="accent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x="241200" y="1228700"/>
            <a:ext cx="8902800" cy="27614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a.      It is a method of looking at the Bible in a group that allows the Bible to be the </a:t>
            </a:r>
            <a:r>
              <a:rPr b="1" i="1" lang="en" sz="18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Authority</a:t>
            </a: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and the </a:t>
            </a:r>
            <a:r>
              <a:rPr b="1" i="1" lang="en" sz="18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Holy</a:t>
            </a: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en" sz="18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Spirit</a:t>
            </a: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the </a:t>
            </a:r>
            <a:r>
              <a:rPr b="1" i="1" lang="en" sz="18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teacher</a:t>
            </a: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indent="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i.      Not Preaching, but a </a:t>
            </a:r>
            <a:r>
              <a:rPr b="1" i="1" lang="en" sz="18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discussion</a:t>
            </a: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about what the Bible says</a:t>
            </a:r>
          </a:p>
          <a:p>
            <a:pPr indent="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ii.      Works even with people who are unsaved or unfamiliar with the Bible               </a:t>
            </a:r>
          </a:p>
          <a:p>
            <a:pPr indent="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b.      Not rocket science</a:t>
            </a: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type="title"/>
          </p:nvPr>
        </p:nvSpPr>
        <p:spPr>
          <a:xfrm>
            <a:off x="1416525" y="1167625"/>
            <a:ext cx="5618700" cy="2347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matic SC"/>
              <a:buNone/>
            </a:pPr>
            <a:r>
              <a:rPr b="0" i="0" lang="en" sz="3000" u="none" cap="none" strike="noStrike">
                <a:solidFill>
                  <a:srgbClr val="00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III.    Start here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matic SC"/>
              <a:buNone/>
            </a:pPr>
            <a:r>
              <a:t/>
            </a:r>
            <a:endParaRPr b="1" i="0" sz="6000" u="none" cap="none" strike="noStrike">
              <a:solidFill>
                <a:schemeClr val="lt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idx="1" type="body"/>
          </p:nvPr>
        </p:nvSpPr>
        <p:spPr>
          <a:xfrm>
            <a:off x="311700" y="1472725"/>
            <a:ext cx="5079599" cy="3179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a.      </a:t>
            </a:r>
            <a:r>
              <a:rPr b="1" i="1" lang="en" sz="1800" u="sng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Read</a:t>
            </a:r>
            <a:r>
              <a:rPr b="0" i="0" lang="en" sz="18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 the Passage for Yourself First</a:t>
            </a:r>
          </a:p>
          <a:p>
            <a:pPr indent="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     i.      At least </a:t>
            </a:r>
            <a:r>
              <a:rPr b="1" i="1" lang="en" sz="1800" u="sng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10 times</a:t>
            </a:r>
            <a:r>
              <a:rPr b="0" i="0" lang="en" sz="18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, but 20 – 30 is </a:t>
            </a:r>
            <a:r>
              <a:rPr b="1" i="1" lang="en" sz="1800" u="sng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ideal</a:t>
            </a:r>
          </a:p>
          <a:p>
            <a:pPr indent="457200" lvl="0" marL="45720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1.      BEFORE YOU DO ANYTHING ELSE</a:t>
            </a:r>
          </a:p>
          <a:p>
            <a:pPr indent="457200" lvl="0" marL="45720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2.      STOP, DID YOU EVEN READ IT???!!!</a:t>
            </a:r>
          </a:p>
          <a:p>
            <a:pPr indent="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     ii.      Why is this important?</a:t>
            </a: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200" u="none" cap="none" strike="noStrike">
              <a:solidFill>
                <a:srgbClr val="FF0000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pic>
        <p:nvPicPr>
          <p:cNvPr id="91" name="Shape 9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07471" y="1097199"/>
            <a:ext cx="2409507" cy="3179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idx="1" type="body"/>
          </p:nvPr>
        </p:nvSpPr>
        <p:spPr>
          <a:xfrm>
            <a:off x="311700" y="1389600"/>
            <a:ext cx="4687800" cy="3538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a.      Write or type </a:t>
            </a:r>
            <a:r>
              <a:rPr b="1" i="1" lang="en" sz="1800" u="sng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out</a:t>
            </a:r>
            <a:r>
              <a:rPr b="0" i="0" lang="en" sz="18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 the passage</a:t>
            </a:r>
          </a:p>
          <a:p>
            <a:pPr indent="457200" lvl="0" marL="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i.      This allows you to see</a:t>
            </a:r>
          </a:p>
          <a:p>
            <a:pPr indent="457200" lvl="0" marL="45720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1.      Each </a:t>
            </a:r>
            <a:r>
              <a:rPr b="1" i="1" lang="en" sz="1800" u="sng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word</a:t>
            </a:r>
            <a:r>
              <a:rPr b="0" i="0" lang="en" sz="18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 individually</a:t>
            </a:r>
          </a:p>
          <a:p>
            <a:pPr indent="457200" lvl="0" marL="45720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2.      Each </a:t>
            </a:r>
            <a:r>
              <a:rPr b="1" i="1" lang="en" sz="1800" u="sng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punctuation</a:t>
            </a:r>
            <a:r>
              <a:rPr b="0" i="0" lang="en" sz="18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 individually</a:t>
            </a:r>
          </a:p>
          <a:p>
            <a:pPr indent="457200" lvl="0" marL="45720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3.      Each </a:t>
            </a:r>
            <a:r>
              <a:rPr b="1" i="1" lang="en" sz="1800" u="sng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sentence</a:t>
            </a:r>
            <a:r>
              <a:rPr b="0" i="0" lang="en" sz="18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 individually</a:t>
            </a:r>
          </a:p>
          <a:p>
            <a:pPr indent="457200" lvl="0" marL="45720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4.      Each </a:t>
            </a:r>
            <a:r>
              <a:rPr b="1" i="1" lang="en" sz="1800" u="sng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verse</a:t>
            </a:r>
            <a:r>
              <a:rPr b="0" i="0" lang="en" sz="18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 individually</a:t>
            </a:r>
          </a:p>
          <a:p>
            <a:pPr indent="457200" lvl="0" marL="457200" marR="0" rtl="0" algn="l">
              <a:lnSpc>
                <a:spcPct val="115000"/>
              </a:lnSpc>
              <a:spcBef>
                <a:spcPts val="22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5.      The </a:t>
            </a:r>
            <a:r>
              <a:rPr b="1" i="1" lang="en" sz="1800" u="sng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entire</a:t>
            </a:r>
            <a:r>
              <a:rPr b="0" i="0" lang="en" sz="18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 passage</a:t>
            </a: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200" u="none" cap="none" strike="noStrike">
              <a:solidFill>
                <a:schemeClr val="dk2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pic>
        <p:nvPicPr>
          <p:cNvPr id="97" name="Shape 9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672700" y="179975"/>
            <a:ext cx="2857499" cy="1885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Shape 9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437912" y="2648200"/>
            <a:ext cx="3327073" cy="24952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>
            <p:ph idx="1" type="body"/>
          </p:nvPr>
        </p:nvSpPr>
        <p:spPr>
          <a:xfrm>
            <a:off x="311700" y="1389600"/>
            <a:ext cx="8594700" cy="17573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Isa 55:11  So shall my word be that goeth forth out of my mouth: it shall not return unto me void, but it shall accomplish that which I please, and it shall prosper in the thing whereto I sent it.</a:t>
            </a:r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200" u="none" cap="none" strike="noStrike">
              <a:solidFill>
                <a:schemeClr val="dk2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Source Code Pro"/>
              <a:buNone/>
            </a:pPr>
            <a:r>
              <a:t/>
            </a:r>
            <a:endParaRPr b="0" i="0" sz="1200" u="none" cap="none" strike="noStrike">
              <a:solidFill>
                <a:schemeClr val="dk2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each-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