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76" r:id="rId2"/>
    <p:sldId id="724" r:id="rId3"/>
    <p:sldId id="726" r:id="rId4"/>
    <p:sldId id="725" r:id="rId5"/>
    <p:sldId id="727" r:id="rId6"/>
    <p:sldId id="661" r:id="rId7"/>
    <p:sldId id="709" r:id="rId8"/>
    <p:sldId id="728" r:id="rId9"/>
    <p:sldId id="729" r:id="rId10"/>
    <p:sldId id="730" r:id="rId11"/>
    <p:sldId id="731" r:id="rId12"/>
    <p:sldId id="732" r:id="rId13"/>
    <p:sldId id="733" r:id="rId14"/>
    <p:sldId id="734" r:id="rId15"/>
    <p:sldId id="735" r:id="rId16"/>
    <p:sldId id="736" r:id="rId17"/>
    <p:sldId id="737" r:id="rId18"/>
    <p:sldId id="738" r:id="rId19"/>
    <p:sldId id="739" r:id="rId20"/>
    <p:sldId id="740" r:id="rId21"/>
    <p:sldId id="741" r:id="rId22"/>
    <p:sldId id="742" r:id="rId23"/>
    <p:sldId id="743" r:id="rId24"/>
    <p:sldId id="744" r:id="rId25"/>
    <p:sldId id="747" r:id="rId26"/>
    <p:sldId id="745" r:id="rId27"/>
    <p:sldId id="746" r:id="rId28"/>
    <p:sldId id="748" r:id="rId29"/>
    <p:sldId id="749"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2" d="100"/>
          <a:sy n="62" d="100"/>
        </p:scale>
        <p:origin x="852" y="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4000" b="1" dirty="0" smtClean="0"/>
          </a:p>
          <a:p>
            <a:pPr algn="l"/>
            <a:r>
              <a:rPr lang="en-US" b="1" dirty="0"/>
              <a:t>Chapters 1 - 8 Our </a:t>
            </a:r>
            <a:r>
              <a:rPr lang="en-US" b="1" u="sng" dirty="0"/>
              <a:t>FAITH</a:t>
            </a:r>
            <a:r>
              <a:rPr lang="en-US" b="1" dirty="0"/>
              <a:t> </a:t>
            </a:r>
            <a:r>
              <a:rPr lang="en-US" b="1" i="1" dirty="0"/>
              <a:t>:: Individual</a:t>
            </a:r>
            <a:endParaRPr lang="en-US" dirty="0"/>
          </a:p>
          <a:p>
            <a:pPr algn="l"/>
            <a:r>
              <a:rPr lang="en-US" b="1" dirty="0"/>
              <a:t>Chapters 9 - 11 Israel’s </a:t>
            </a:r>
            <a:r>
              <a:rPr lang="en-US" b="1" u="sng" dirty="0"/>
              <a:t>HOPE</a:t>
            </a:r>
            <a:r>
              <a:rPr lang="en-US" b="1" dirty="0"/>
              <a:t> </a:t>
            </a:r>
            <a:r>
              <a:rPr lang="en-US" b="1" i="1" dirty="0"/>
              <a:t>:: </a:t>
            </a:r>
            <a:r>
              <a:rPr lang="en-US" b="1" i="1" dirty="0" smtClean="0"/>
              <a:t>National</a:t>
            </a:r>
          </a:p>
          <a:p>
            <a:pPr marL="1371600" lvl="2" indent="-457200" algn="l">
              <a:buFont typeface="Arial" panose="020B0604020202020204" pitchFamily="34" charset="0"/>
              <a:buChar char="•"/>
            </a:pPr>
            <a:r>
              <a:rPr lang="en-US" b="1" u="sng" dirty="0" smtClean="0"/>
              <a:t>9 </a:t>
            </a:r>
            <a:r>
              <a:rPr lang="en-US" b="1" u="sng" dirty="0"/>
              <a:t>Israel - In the Past </a:t>
            </a:r>
            <a:endParaRPr lang="en-US" b="1" u="sng" dirty="0" smtClean="0"/>
          </a:p>
          <a:p>
            <a:pPr lvl="2" algn="l"/>
            <a:r>
              <a:rPr lang="en-US" dirty="0" smtClean="0"/>
              <a:t/>
            </a:r>
            <a:br>
              <a:rPr lang="en-US" dirty="0" smtClean="0"/>
            </a:br>
            <a:r>
              <a:rPr lang="en-US" sz="4000" dirty="0" smtClean="0"/>
              <a:t/>
            </a:r>
            <a:br>
              <a:rPr lang="en-US" sz="4000" dirty="0" smtClean="0"/>
            </a:br>
            <a:r>
              <a:rPr lang="en-US" dirty="0" smtClean="0"/>
              <a:t/>
            </a:r>
            <a:br>
              <a:rPr lang="en-US" dirty="0" smtClean="0"/>
            </a:br>
            <a:endParaRPr lang="en-US" sz="3200" b="1" dirty="0"/>
          </a:p>
        </p:txBody>
      </p:sp>
    </p:spTree>
    <p:extLst>
      <p:ext uri="{BB962C8B-B14F-4D97-AF65-F5344CB8AC3E}">
        <p14:creationId xmlns:p14="http://schemas.microsoft.com/office/powerpoint/2010/main" val="395490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677"/>
            <a:ext cx="8160063" cy="4354160"/>
          </a:xfrm>
        </p:spPr>
        <p:txBody>
          <a:bodyPr>
            <a:noAutofit/>
          </a:bodyPr>
          <a:lstStyle/>
          <a:p>
            <a:pPr algn="l"/>
            <a:endParaRPr lang="en-US" sz="2400" b="1" dirty="0" smtClean="0"/>
          </a:p>
          <a:p>
            <a:pPr algn="l" fontAlgn="base"/>
            <a:r>
              <a:rPr lang="en-US" sz="2400" i="1" dirty="0" err="1"/>
              <a:t>Zec</a:t>
            </a:r>
            <a:r>
              <a:rPr lang="en-US" sz="2400" i="1" dirty="0"/>
              <a:t> 14:1 Behold, the day of the LORD cometh, and thy spoil shall be divided in the midst of thee. 2 For I will gather all nations against Jerusalem to battle; and the city shall be taken, and the houses rifled, and the women ravished; and half of the city shall go forth into captivity, </a:t>
            </a:r>
            <a:r>
              <a:rPr lang="en-US" sz="2400" i="1" u="sng" dirty="0"/>
              <a:t>and the residue of the people shall not be cut off from the city. </a:t>
            </a:r>
            <a:r>
              <a:rPr lang="en-US" sz="2400" i="1" dirty="0"/>
              <a:t>3 Then shall the LORD go forth, and fight against those nations, as when he fought in the day of battle. </a:t>
            </a:r>
            <a:endParaRPr lang="en-US" sz="2400" b="1" dirty="0"/>
          </a:p>
        </p:txBody>
      </p:sp>
    </p:spTree>
    <p:extLst>
      <p:ext uri="{BB962C8B-B14F-4D97-AF65-F5344CB8AC3E}">
        <p14:creationId xmlns:p14="http://schemas.microsoft.com/office/powerpoint/2010/main" val="11997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39575"/>
            <a:ext cx="8160063" cy="4354160"/>
          </a:xfrm>
        </p:spPr>
        <p:txBody>
          <a:bodyPr>
            <a:noAutofit/>
          </a:bodyPr>
          <a:lstStyle/>
          <a:p>
            <a:pPr algn="l"/>
            <a:endParaRPr lang="en-US" sz="2400" b="1" dirty="0" smtClean="0"/>
          </a:p>
          <a:p>
            <a:pPr algn="l" fontAlgn="base"/>
            <a:r>
              <a:rPr lang="en-US" sz="2400" i="1" dirty="0"/>
              <a:t>4 And his feet shall stand in that day upon the mount of Olives, which [is] before Jerusalem on the east, and the mount of Olives shall cleave in the midst thereof toward the east and toward the west, [and there shall be] a very great valley; and half of the mountain shall remove toward the north, and half of it toward the south. 5 And ye shall flee [to] the valley of the mountains; for the valley of the mountains shall reach unto Azal: yea, ye shall flee, like as ye fled from before the earthquake in the days of </a:t>
            </a:r>
            <a:r>
              <a:rPr lang="en-US" sz="2400" i="1" dirty="0" err="1"/>
              <a:t>Uzziah</a:t>
            </a:r>
            <a:r>
              <a:rPr lang="en-US" sz="2400" i="1" dirty="0"/>
              <a:t> king of Judah: and the LORD my God shall come, [and] all the saints with thee.</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354973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81636"/>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#2 </a:t>
            </a:r>
          </a:p>
          <a:p>
            <a:pPr algn="l" fontAlgn="base"/>
            <a:r>
              <a:rPr lang="en-US" sz="3200" b="1" dirty="0" smtClean="0"/>
              <a:t>Never </a:t>
            </a:r>
            <a:r>
              <a:rPr lang="en-US" sz="3200" b="1" dirty="0"/>
              <a:t>underestimate the power of personal </a:t>
            </a:r>
            <a:r>
              <a:rPr lang="en-US" sz="3200" b="1" dirty="0" smtClean="0"/>
              <a:t>testimony.</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400638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39575"/>
            <a:ext cx="8160063" cy="4354160"/>
          </a:xfrm>
        </p:spPr>
        <p:txBody>
          <a:bodyPr>
            <a:noAutofit/>
          </a:bodyPr>
          <a:lstStyle/>
          <a:p>
            <a:pPr algn="l"/>
            <a:endParaRPr lang="en-US" sz="2400" b="1" dirty="0" smtClean="0"/>
          </a:p>
          <a:p>
            <a:pPr algn="l" fontAlgn="base"/>
            <a:r>
              <a:rPr lang="en-US" b="1" u="sng" dirty="0"/>
              <a:t>The Witness of </a:t>
            </a:r>
            <a:r>
              <a:rPr lang="en-US" b="1" u="sng" dirty="0" smtClean="0"/>
              <a:t>Elijah (11:2-10)</a:t>
            </a:r>
          </a:p>
          <a:p>
            <a:pPr algn="l" fontAlgn="base"/>
            <a:r>
              <a:rPr lang="en-US" sz="2400" i="1" dirty="0"/>
              <a:t>2 God hath not cast away his people which he foreknew. Wot ye not what the scripture </a:t>
            </a:r>
            <a:r>
              <a:rPr lang="en-US" sz="2400" i="1" dirty="0" err="1"/>
              <a:t>saith</a:t>
            </a:r>
            <a:r>
              <a:rPr lang="en-US" sz="2400" i="1" dirty="0"/>
              <a:t> of Elias? how he </a:t>
            </a:r>
            <a:r>
              <a:rPr lang="en-US" sz="2400" i="1" dirty="0" err="1"/>
              <a:t>maketh</a:t>
            </a:r>
            <a:r>
              <a:rPr lang="en-US" sz="2400" i="1" dirty="0"/>
              <a:t> intercession to God against Israel, saying, 3 Lord, they have killed thy prophets, and </a:t>
            </a:r>
            <a:r>
              <a:rPr lang="en-US" sz="2400" i="1" dirty="0" err="1"/>
              <a:t>digged</a:t>
            </a:r>
            <a:r>
              <a:rPr lang="en-US" sz="2400" i="1" dirty="0"/>
              <a:t> down thine altars; </a:t>
            </a:r>
            <a:r>
              <a:rPr lang="en-US" sz="2400" b="1" i="1" u="sng" dirty="0"/>
              <a:t>and I am left alone</a:t>
            </a:r>
            <a:r>
              <a:rPr lang="en-US" sz="2400" i="1" dirty="0"/>
              <a:t>, and they seek my life. 4 But what </a:t>
            </a:r>
            <a:r>
              <a:rPr lang="en-US" sz="2400" i="1" dirty="0" err="1"/>
              <a:t>saith</a:t>
            </a:r>
            <a:r>
              <a:rPr lang="en-US" sz="2400" i="1" dirty="0"/>
              <a:t> the answer of God unto him? </a:t>
            </a:r>
            <a:r>
              <a:rPr lang="en-US" sz="2400" i="1" u="sng" dirty="0"/>
              <a:t>I have reserved to myself seven thousand men, who have not bowed the knee to [the image of] Baal. 5 Even so then at this present time also there is a remnant according to the election of grace.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186634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39575"/>
            <a:ext cx="8160063" cy="4354160"/>
          </a:xfrm>
        </p:spPr>
        <p:txBody>
          <a:bodyPr>
            <a:noAutofit/>
          </a:bodyPr>
          <a:lstStyle/>
          <a:p>
            <a:pPr algn="l"/>
            <a:endParaRPr lang="en-US" sz="2400" b="1" dirty="0" smtClean="0"/>
          </a:p>
          <a:p>
            <a:pPr algn="l" fontAlgn="base"/>
            <a:r>
              <a:rPr lang="en-US" b="1" u="sng" dirty="0"/>
              <a:t>The Witness of </a:t>
            </a:r>
            <a:r>
              <a:rPr lang="en-US" b="1" u="sng" dirty="0" smtClean="0"/>
              <a:t>Elijah</a:t>
            </a:r>
            <a:r>
              <a:rPr lang="en-US" b="1" u="sng" dirty="0"/>
              <a:t>(11:2-10</a:t>
            </a:r>
            <a:r>
              <a:rPr lang="en-US" b="1" u="sng" dirty="0" smtClean="0"/>
              <a:t>)</a:t>
            </a:r>
          </a:p>
          <a:p>
            <a:pPr algn="l" fontAlgn="base"/>
            <a:r>
              <a:rPr lang="en-US" sz="2400" i="1" dirty="0"/>
              <a:t>2 God hath not cast away his people which he foreknew. Wot ye not what the scripture </a:t>
            </a:r>
            <a:r>
              <a:rPr lang="en-US" sz="2400" i="1" dirty="0" err="1"/>
              <a:t>saith</a:t>
            </a:r>
            <a:r>
              <a:rPr lang="en-US" sz="2400" i="1" dirty="0"/>
              <a:t> of Elias? how he </a:t>
            </a:r>
            <a:r>
              <a:rPr lang="en-US" sz="2400" i="1" dirty="0" err="1"/>
              <a:t>maketh</a:t>
            </a:r>
            <a:r>
              <a:rPr lang="en-US" sz="2400" i="1" dirty="0"/>
              <a:t> intercession to God against Israel, saying, 3 Lord, they have killed thy prophets, and </a:t>
            </a:r>
            <a:r>
              <a:rPr lang="en-US" sz="2400" i="1" dirty="0" err="1"/>
              <a:t>digged</a:t>
            </a:r>
            <a:r>
              <a:rPr lang="en-US" sz="2400" i="1" dirty="0"/>
              <a:t> down thine altars; </a:t>
            </a:r>
            <a:r>
              <a:rPr lang="en-US" sz="2400" b="1" i="1" u="sng" dirty="0"/>
              <a:t>and I am left alone</a:t>
            </a:r>
            <a:r>
              <a:rPr lang="en-US" sz="2400" i="1" dirty="0"/>
              <a:t>, and they seek my life. 4 But what </a:t>
            </a:r>
            <a:r>
              <a:rPr lang="en-US" sz="2400" i="1" dirty="0" err="1"/>
              <a:t>saith</a:t>
            </a:r>
            <a:r>
              <a:rPr lang="en-US" sz="2400" i="1" dirty="0"/>
              <a:t> the answer of God unto him? </a:t>
            </a:r>
            <a:r>
              <a:rPr lang="en-US" sz="2400" i="1" u="sng" dirty="0"/>
              <a:t>I have reserved to myself seven thousand men, who have not bowed the knee to [the image of] Baal. 5 Even so then at this present time also there is a remnant according to the election of grace.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275362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18453"/>
            <a:ext cx="8160063" cy="4354160"/>
          </a:xfrm>
        </p:spPr>
        <p:txBody>
          <a:bodyPr>
            <a:noAutofit/>
          </a:bodyPr>
          <a:lstStyle/>
          <a:p>
            <a:pPr algn="l"/>
            <a:endParaRPr lang="en-US" sz="2400" b="1" dirty="0" smtClean="0"/>
          </a:p>
          <a:p>
            <a:pPr algn="l" fontAlgn="base"/>
            <a:r>
              <a:rPr lang="en-US" b="1" u="sng" dirty="0"/>
              <a:t>The Witness of </a:t>
            </a:r>
            <a:r>
              <a:rPr lang="en-US" b="1" u="sng" dirty="0" smtClean="0"/>
              <a:t>Elijah</a:t>
            </a:r>
            <a:r>
              <a:rPr lang="en-US" b="1" u="sng" dirty="0"/>
              <a:t>(11:2-10</a:t>
            </a:r>
            <a:r>
              <a:rPr lang="en-US" b="1" u="sng" dirty="0" smtClean="0"/>
              <a:t>)</a:t>
            </a:r>
          </a:p>
          <a:p>
            <a:pPr algn="l" fontAlgn="base"/>
            <a:endParaRPr lang="en-US" b="1" dirty="0" smtClean="0"/>
          </a:p>
          <a:p>
            <a:pPr algn="l" fontAlgn="base"/>
            <a:r>
              <a:rPr lang="en-US" b="1" dirty="0" smtClean="0"/>
              <a:t>it appears the </a:t>
            </a:r>
            <a:r>
              <a:rPr lang="en-US" b="1" dirty="0"/>
              <a:t>Jews have forgotten God and it appears as though he has forgotten them, the truth is he is still working in their midst.</a:t>
            </a:r>
            <a:r>
              <a:rPr lang="en-US" sz="2400" dirty="0"/>
              <a:t/>
            </a:r>
            <a:br>
              <a:rPr lang="en-US" sz="2400" dirty="0"/>
            </a:br>
            <a:endParaRPr lang="en-US" sz="2400" dirty="0" smtClean="0"/>
          </a:p>
          <a:p>
            <a:pPr algn="l" fontAlgn="base"/>
            <a:endParaRPr lang="en-US" sz="2400" dirty="0"/>
          </a:p>
          <a:p>
            <a:pPr algn="l" fontAlgn="base"/>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52804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39575"/>
            <a:ext cx="8160063" cy="4354160"/>
          </a:xfrm>
        </p:spPr>
        <p:txBody>
          <a:bodyPr>
            <a:noAutofit/>
          </a:bodyPr>
          <a:lstStyle/>
          <a:p>
            <a:pPr algn="l"/>
            <a:endParaRPr lang="en-US" sz="2400" b="1" dirty="0" smtClean="0"/>
          </a:p>
          <a:p>
            <a:pPr algn="l" fontAlgn="base"/>
            <a:r>
              <a:rPr lang="en-US" b="1" u="sng" dirty="0"/>
              <a:t>The Witness of </a:t>
            </a:r>
            <a:r>
              <a:rPr lang="en-US" b="1" u="sng" dirty="0" smtClean="0"/>
              <a:t>Elijah </a:t>
            </a:r>
            <a:r>
              <a:rPr lang="en-US" b="1" u="sng" dirty="0"/>
              <a:t>(11:2-10</a:t>
            </a:r>
            <a:r>
              <a:rPr lang="en-US" b="1" u="sng" dirty="0" smtClean="0"/>
              <a:t>)</a:t>
            </a:r>
          </a:p>
          <a:p>
            <a:pPr algn="l" fontAlgn="base"/>
            <a:r>
              <a:rPr lang="en-US" sz="2200" i="1" dirty="0"/>
              <a:t>6 And if by grace, then [is it] no more of works: otherwise grace is no more grace. But if [it be] of works, then is it no more grace: otherwise work is no more work. 7 What then? Israel hath not obtained that which he </a:t>
            </a:r>
            <a:r>
              <a:rPr lang="en-US" sz="2200" i="1" dirty="0" err="1"/>
              <a:t>seeketh</a:t>
            </a:r>
            <a:r>
              <a:rPr lang="en-US" sz="2200" i="1" dirty="0"/>
              <a:t> for; but the election hath obtained it, and the rest were blinded 8 (According as it is written, God hath given them the spirit of slumber, eyes that they should not see, and ears that they should not hear;) unto this day. 9 And David </a:t>
            </a:r>
            <a:r>
              <a:rPr lang="en-US" sz="2200" i="1" dirty="0" err="1"/>
              <a:t>saith</a:t>
            </a:r>
            <a:r>
              <a:rPr lang="en-US" sz="2200" i="1" dirty="0"/>
              <a:t>, Let their table be made a snare, and a trap, and a </a:t>
            </a:r>
            <a:r>
              <a:rPr lang="en-US" sz="2200" i="1" dirty="0" err="1"/>
              <a:t>stumblingblock</a:t>
            </a:r>
            <a:r>
              <a:rPr lang="en-US" sz="2200" i="1" dirty="0"/>
              <a:t>, and a </a:t>
            </a:r>
            <a:r>
              <a:rPr lang="en-US" sz="2200" i="1" dirty="0" err="1"/>
              <a:t>recompence</a:t>
            </a:r>
            <a:r>
              <a:rPr lang="en-US" sz="2200" i="1" dirty="0"/>
              <a:t> unto them: 10 Let their eyes be darkened, that they may not see, and bow down their back </a:t>
            </a:r>
            <a:r>
              <a:rPr lang="en-US" sz="2200" i="1" dirty="0" err="1"/>
              <a:t>alway</a:t>
            </a:r>
            <a:r>
              <a:rPr lang="en-US" sz="2200" i="1" dirty="0"/>
              <a:t>.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189077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81636"/>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#3 </a:t>
            </a:r>
          </a:p>
          <a:p>
            <a:pPr algn="l" fontAlgn="base"/>
            <a:r>
              <a:rPr lang="en-US" b="1" dirty="0"/>
              <a:t>Religion is a trap that blinds people to the hope of Jesus.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22781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81636"/>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#4 </a:t>
            </a:r>
          </a:p>
          <a:p>
            <a:pPr algn="l" fontAlgn="base"/>
            <a:r>
              <a:rPr lang="en-US" b="1" dirty="0"/>
              <a:t>The answer for the sleepiness of religion is the light of </a:t>
            </a:r>
            <a:r>
              <a:rPr lang="en-US" b="1" dirty="0" smtClean="0"/>
              <a:t>grace.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127301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66138"/>
            <a:ext cx="8160063" cy="4354160"/>
          </a:xfrm>
        </p:spPr>
        <p:txBody>
          <a:bodyPr>
            <a:noAutofit/>
          </a:bodyPr>
          <a:lstStyle/>
          <a:p>
            <a:pPr algn="l"/>
            <a:endParaRPr lang="en-US" sz="2400" b="1" dirty="0" smtClean="0"/>
          </a:p>
          <a:p>
            <a:pPr algn="l" fontAlgn="base"/>
            <a:r>
              <a:rPr lang="en-US" b="1" u="sng" dirty="0"/>
              <a:t>The Witness of </a:t>
            </a:r>
            <a:r>
              <a:rPr lang="en-US" b="1" u="sng" dirty="0" smtClean="0"/>
              <a:t>the Gentiles (11-15)</a:t>
            </a:r>
          </a:p>
          <a:p>
            <a:pPr algn="l" fontAlgn="base"/>
            <a:r>
              <a:rPr lang="en-US" sz="2400" i="1" dirty="0"/>
              <a:t>11 I say then, Have they stumbled that they should fall? God forbid: but [rather] through their fall salvation [is come] unto the Gentiles, for to provoke them to jealousy. 12 Now if the fall of them [be] the riches of the world, and the diminishing of them the riches of the Gentiles; how much more their </a:t>
            </a:r>
            <a:r>
              <a:rPr lang="en-US" sz="2400" i="1" dirty="0" err="1"/>
              <a:t>fulness</a:t>
            </a:r>
            <a:r>
              <a:rPr lang="en-US" sz="2400" i="1" dirty="0"/>
              <a:t>?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418751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4000" b="1" dirty="0" smtClean="0"/>
          </a:p>
          <a:p>
            <a:pPr algn="l"/>
            <a:r>
              <a:rPr lang="en-US" b="1" dirty="0"/>
              <a:t>Chapters 1 - 8 Our </a:t>
            </a:r>
            <a:r>
              <a:rPr lang="en-US" b="1" u="sng" dirty="0"/>
              <a:t>FAITH</a:t>
            </a:r>
            <a:r>
              <a:rPr lang="en-US" b="1" dirty="0"/>
              <a:t> </a:t>
            </a:r>
            <a:r>
              <a:rPr lang="en-US" b="1" i="1" dirty="0"/>
              <a:t>:: Individual</a:t>
            </a:r>
            <a:endParaRPr lang="en-US" dirty="0"/>
          </a:p>
          <a:p>
            <a:pPr algn="l"/>
            <a:r>
              <a:rPr lang="en-US" b="1" dirty="0"/>
              <a:t>Chapters 9 - 11 Israel’s </a:t>
            </a:r>
            <a:r>
              <a:rPr lang="en-US" b="1" u="sng" dirty="0"/>
              <a:t>HOPE</a:t>
            </a:r>
            <a:r>
              <a:rPr lang="en-US" b="1" dirty="0"/>
              <a:t> </a:t>
            </a:r>
            <a:r>
              <a:rPr lang="en-US" b="1" i="1" dirty="0"/>
              <a:t>:: </a:t>
            </a:r>
            <a:r>
              <a:rPr lang="en-US" b="1" i="1" dirty="0" smtClean="0"/>
              <a:t>National</a:t>
            </a:r>
          </a:p>
          <a:p>
            <a:pPr marL="1371600" lvl="2" indent="-457200" algn="l">
              <a:buFont typeface="Arial" panose="020B0604020202020204" pitchFamily="34" charset="0"/>
              <a:buChar char="•"/>
            </a:pPr>
            <a:r>
              <a:rPr lang="en-US" b="1" u="sng" dirty="0" smtClean="0"/>
              <a:t>9 </a:t>
            </a:r>
            <a:r>
              <a:rPr lang="en-US" b="1" u="sng" dirty="0"/>
              <a:t>Israel - In the Past </a:t>
            </a:r>
            <a:endParaRPr lang="en-US" b="1" u="sng" dirty="0" smtClean="0"/>
          </a:p>
          <a:p>
            <a:pPr marL="1371600" lvl="2" indent="-457200" algn="l">
              <a:buFont typeface="Arial" panose="020B0604020202020204" pitchFamily="34" charset="0"/>
              <a:buChar char="•"/>
            </a:pPr>
            <a:r>
              <a:rPr lang="en-US" b="1" u="sng" dirty="0" smtClean="0"/>
              <a:t>10 </a:t>
            </a:r>
            <a:r>
              <a:rPr lang="en-US" b="1" u="sng" dirty="0"/>
              <a:t>Israel - In the </a:t>
            </a:r>
            <a:r>
              <a:rPr lang="en-US" b="1" u="sng" dirty="0" smtClean="0"/>
              <a:t>Present</a:t>
            </a:r>
          </a:p>
          <a:p>
            <a:pPr lvl="2" algn="l"/>
            <a:r>
              <a:rPr lang="en-US" dirty="0" smtClean="0"/>
              <a:t/>
            </a:r>
            <a:br>
              <a:rPr lang="en-US" dirty="0" smtClean="0"/>
            </a:br>
            <a:r>
              <a:rPr lang="en-US" sz="4000" dirty="0" smtClean="0"/>
              <a:t/>
            </a:r>
            <a:br>
              <a:rPr lang="en-US" sz="4000" dirty="0" smtClean="0"/>
            </a:br>
            <a:r>
              <a:rPr lang="en-US" dirty="0" smtClean="0"/>
              <a:t/>
            </a:r>
            <a:br>
              <a:rPr lang="en-US" dirty="0" smtClean="0"/>
            </a:br>
            <a:endParaRPr lang="en-US" sz="3200" b="1" dirty="0"/>
          </a:p>
        </p:txBody>
      </p:sp>
    </p:spTree>
    <p:extLst>
      <p:ext uri="{BB962C8B-B14F-4D97-AF65-F5344CB8AC3E}">
        <p14:creationId xmlns:p14="http://schemas.microsoft.com/office/powerpoint/2010/main" val="347232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endParaRPr lang="en-US" sz="2400" b="1" dirty="0" smtClean="0"/>
          </a:p>
          <a:p>
            <a:pPr algn="l" fontAlgn="base"/>
            <a:r>
              <a:rPr lang="en-US" b="1" u="sng" dirty="0"/>
              <a:t>The Witness of </a:t>
            </a:r>
            <a:r>
              <a:rPr lang="en-US" b="1" u="sng" dirty="0" smtClean="0"/>
              <a:t>the Gentiles </a:t>
            </a:r>
            <a:r>
              <a:rPr lang="en-US" b="1" u="sng" dirty="0"/>
              <a:t>(11-15</a:t>
            </a:r>
            <a:r>
              <a:rPr lang="en-US" b="1" u="sng" dirty="0" smtClean="0"/>
              <a:t>)</a:t>
            </a:r>
          </a:p>
          <a:p>
            <a:pPr algn="l" fontAlgn="base"/>
            <a:r>
              <a:rPr lang="en-US" sz="2400" i="1" dirty="0"/>
              <a:t>Act 22:21 And he said unto me, Depart: for I will send thee far hence unto the Gentiles. 22 And they gave him audience unto this word, and [then] lifted up their voices, and said, Away with such a [fellow] from the earth: for it is not fit that he should live. 23 And as they cried out, and cast off [their] clothes, and threw dust into the air, 24 The chief captain commanded him to be brought into the castle, and bade that he should be examined by scourging; that he might know wherefore they cried so against him.</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414910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81636"/>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QUESTION</a:t>
            </a:r>
          </a:p>
          <a:p>
            <a:pPr algn="l" fontAlgn="base"/>
            <a:r>
              <a:rPr lang="en-US" b="1" dirty="0" smtClean="0"/>
              <a:t>Does </a:t>
            </a:r>
            <a:r>
              <a:rPr lang="en-US" b="1" dirty="0"/>
              <a:t>your life of faith and hope provoke the lost world to jealousy?</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70885"/>
            <a:ext cx="8160063" cy="4354160"/>
          </a:xfrm>
        </p:spPr>
        <p:txBody>
          <a:bodyPr>
            <a:noAutofit/>
          </a:bodyPr>
          <a:lstStyle/>
          <a:p>
            <a:pPr algn="l"/>
            <a:endParaRPr lang="en-US" sz="2400" b="1" dirty="0" smtClean="0"/>
          </a:p>
          <a:p>
            <a:pPr algn="l" fontAlgn="base"/>
            <a:r>
              <a:rPr lang="en-US" b="1" u="sng" dirty="0"/>
              <a:t>The Witness of </a:t>
            </a:r>
            <a:r>
              <a:rPr lang="en-US" b="1" u="sng" dirty="0" smtClean="0"/>
              <a:t>the Gentiles </a:t>
            </a:r>
            <a:r>
              <a:rPr lang="en-US" b="1" u="sng" dirty="0"/>
              <a:t>(11-15</a:t>
            </a:r>
            <a:r>
              <a:rPr lang="en-US" b="1" u="sng" dirty="0" smtClean="0"/>
              <a:t>)</a:t>
            </a:r>
          </a:p>
          <a:p>
            <a:pPr algn="l" fontAlgn="base"/>
            <a:r>
              <a:rPr lang="en-US" sz="2400" i="1" dirty="0"/>
              <a:t>13 For I speak to you Gentiles, inasmuch as I am the apostle of the Gentiles, I magnify mine office: 14 If by any means I may provoke to emulation [them which are] my flesh, and might save some of them. 15 For if the casting away of them [be] the reconciling of the world, what [shall] the receiving [of them be], but life from the dead? </a:t>
            </a:r>
            <a:r>
              <a:rPr lang="en-US" sz="2400" dirty="0"/>
              <a:t/>
            </a:r>
            <a:br>
              <a:rPr lang="en-US" sz="2400" dirty="0"/>
            </a:br>
            <a:r>
              <a:rPr lang="en-US" sz="2400" dirty="0"/>
              <a:t/>
            </a:r>
            <a:br>
              <a:rPr lang="en-US" sz="2400" dirty="0"/>
            </a:br>
            <a:r>
              <a:rPr lang="en-US" sz="2400" b="1" u="sng" dirty="0"/>
              <a:t>While the Christian witness of the Gentiles is intended to provoke, it should ultimately bring hope the Jews.</a:t>
            </a: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90028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70885"/>
            <a:ext cx="8160063" cy="4354160"/>
          </a:xfrm>
        </p:spPr>
        <p:txBody>
          <a:bodyPr>
            <a:noAutofit/>
          </a:bodyPr>
          <a:lstStyle/>
          <a:p>
            <a:pPr algn="l"/>
            <a:endParaRPr lang="en-US" sz="2400" b="1" dirty="0" smtClean="0"/>
          </a:p>
          <a:p>
            <a:pPr algn="l" fontAlgn="base"/>
            <a:r>
              <a:rPr lang="en-US" b="1" u="sng" dirty="0"/>
              <a:t>The Witness of </a:t>
            </a:r>
            <a:r>
              <a:rPr lang="en-US" b="1" u="sng" dirty="0" smtClean="0"/>
              <a:t>the Gentiles</a:t>
            </a:r>
            <a:r>
              <a:rPr lang="en-US" b="1" u="sng" dirty="0"/>
              <a:t>(11-15</a:t>
            </a:r>
            <a:r>
              <a:rPr lang="en-US" b="1" u="sng" dirty="0" smtClean="0"/>
              <a:t>)</a:t>
            </a:r>
          </a:p>
          <a:p>
            <a:pPr algn="l" fontAlgn="base"/>
            <a:r>
              <a:rPr lang="en-US" sz="2400" i="1" dirty="0"/>
              <a:t>13 For I speak to you Gentiles, inasmuch as I am the apostle of the Gentiles, I magnify mine office: 14 If by any means I may provoke to emulation [them which are] my flesh, and might save some of them. 15 For if the casting away of them [be] the reconciling of the world, what [shall] the receiving [of them be], but life from the dead? </a:t>
            </a:r>
            <a:r>
              <a:rPr lang="en-US" sz="2400" dirty="0"/>
              <a:t/>
            </a:r>
            <a:br>
              <a:rPr lang="en-US" sz="2400" dirty="0"/>
            </a:br>
            <a:r>
              <a:rPr lang="en-US" sz="2400" dirty="0"/>
              <a:t/>
            </a:r>
            <a:br>
              <a:rPr lang="en-US" sz="2400" dirty="0"/>
            </a:br>
            <a:r>
              <a:rPr lang="en-US" sz="2400" b="1" u="sng" dirty="0"/>
              <a:t>While the Christian witness of the Gentiles is intended to provoke, it should ultimately bring hope the Jews.</a:t>
            </a: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324622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endParaRPr lang="en-US" sz="2200" b="1" dirty="0" smtClean="0"/>
          </a:p>
          <a:p>
            <a:pPr algn="l"/>
            <a:r>
              <a:rPr lang="en-US" sz="2200" b="1" dirty="0"/>
              <a:t>Isa </a:t>
            </a:r>
            <a:r>
              <a:rPr lang="en-US" sz="2200" b="1" dirty="0" smtClean="0"/>
              <a:t>11:</a:t>
            </a:r>
            <a:r>
              <a:rPr lang="en-US" sz="2200" i="1" dirty="0" smtClean="0"/>
              <a:t>9 </a:t>
            </a:r>
            <a:r>
              <a:rPr lang="en-US" sz="2200" i="1" dirty="0"/>
              <a:t>They shall not hurt nor destroy in all my holy mountain: for the earth shall be full of the knowledge of the LORD, as the waters cover the sea. 10 And in that day there shall be a root of Jesse, which shall stand for an ensign of the people; to it shall the Gentiles seek: and his rest shall be glorious. 11 And it shall come to pass in that day, [that] the Lord shall set his hand again the second time to recover the remnant of his people, which shall be left, from Assyria, and from Egypt, and from </a:t>
            </a:r>
            <a:r>
              <a:rPr lang="en-US" sz="2200" i="1" dirty="0" err="1"/>
              <a:t>Pathros</a:t>
            </a:r>
            <a:r>
              <a:rPr lang="en-US" sz="2200" i="1" dirty="0"/>
              <a:t>, and from Cush, and from Elam, and from Shinar, and from </a:t>
            </a:r>
            <a:r>
              <a:rPr lang="en-US" sz="2200" i="1" dirty="0" err="1"/>
              <a:t>Hamath</a:t>
            </a:r>
            <a:r>
              <a:rPr lang="en-US" sz="2200" i="1" dirty="0"/>
              <a:t>, and from the islands of the sea. 12 And he shall set up an ensign for the nations, and shall assemble the outcasts of Israel, and gather together the dispersed of Judah from the four corners of the earth.</a:t>
            </a:r>
            <a:endParaRPr lang="en-US" sz="2200" dirty="0"/>
          </a:p>
          <a:p>
            <a:pPr algn="l"/>
            <a:r>
              <a:rPr lang="en-US" sz="2000" dirty="0"/>
              <a:t/>
            </a:r>
            <a:br>
              <a:rPr lang="en-US" sz="2000" dirty="0"/>
            </a:br>
            <a:r>
              <a:rPr lang="en-US" sz="2000" dirty="0"/>
              <a:t/>
            </a:r>
            <a:br>
              <a:rPr lang="en-US" sz="2000" dirty="0"/>
            </a:br>
            <a:r>
              <a:rPr lang="en-US" sz="2000" dirty="0"/>
              <a:t/>
            </a:r>
            <a:br>
              <a:rPr lang="en-US" sz="2000" dirty="0"/>
            </a:br>
            <a:endParaRPr lang="en-US" sz="2000" b="1" dirty="0"/>
          </a:p>
        </p:txBody>
      </p:sp>
    </p:spTree>
    <p:extLst>
      <p:ext uri="{BB962C8B-B14F-4D97-AF65-F5344CB8AC3E}">
        <p14:creationId xmlns:p14="http://schemas.microsoft.com/office/powerpoint/2010/main" val="361061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214829"/>
            <a:ext cx="8160063" cy="4354160"/>
          </a:xfrm>
        </p:spPr>
        <p:txBody>
          <a:bodyPr>
            <a:noAutofit/>
          </a:bodyPr>
          <a:lstStyle/>
          <a:p>
            <a:pPr algn="l"/>
            <a:endParaRPr lang="en-US" sz="2200" b="1" dirty="0" smtClean="0"/>
          </a:p>
          <a:p>
            <a:pPr algn="l"/>
            <a:r>
              <a:rPr lang="en-US" sz="2200" b="1" dirty="0"/>
              <a:t>Isa </a:t>
            </a:r>
            <a:r>
              <a:rPr lang="en-US" sz="2200" b="1" dirty="0" smtClean="0"/>
              <a:t>60:</a:t>
            </a:r>
            <a:r>
              <a:rPr lang="en-US" sz="2200" i="1" dirty="0" smtClean="0"/>
              <a:t> </a:t>
            </a:r>
            <a:r>
              <a:rPr lang="en-US" sz="2200" i="1" dirty="0"/>
              <a:t>1 Arise, shine; for thy light is come, and the glory of the LORD is risen upon thee. 2 For, behold, the darkness shall cover the earth, and gross darkness the people: but the LORD shall arise upon thee, and his glory shall be seen upon thee. 3 And the Gentiles shall come to thy light, and kings to the brightness of thy rising. 4 Lift up thine eyes round about, and see: all they gather themselves together, they come to thee: thy sons shall come from far, and thy daughters shall be nursed at [thy] side. 5 Then thou shalt see, and flow together, and thine heart shall fear, and be enlarged; because the abundance of the sea shall be converted unto thee, the forces of the Gentiles shall come unto thee.</a:t>
            </a:r>
            <a:endParaRPr lang="en-US" sz="2200" b="1" dirty="0"/>
          </a:p>
        </p:txBody>
      </p:sp>
    </p:spTree>
    <p:extLst>
      <p:ext uri="{BB962C8B-B14F-4D97-AF65-F5344CB8AC3E}">
        <p14:creationId xmlns:p14="http://schemas.microsoft.com/office/powerpoint/2010/main" val="4102766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230327"/>
            <a:ext cx="8160063" cy="4354160"/>
          </a:xfrm>
        </p:spPr>
        <p:txBody>
          <a:bodyPr>
            <a:noAutofit/>
          </a:bodyPr>
          <a:lstStyle/>
          <a:p>
            <a:pPr algn="l"/>
            <a:endParaRPr lang="en-US" sz="2000" b="1" dirty="0" smtClean="0"/>
          </a:p>
          <a:p>
            <a:pPr algn="l"/>
            <a:r>
              <a:rPr lang="en-US" sz="2000" b="1" dirty="0"/>
              <a:t>Isa </a:t>
            </a:r>
            <a:r>
              <a:rPr lang="en-US" sz="2000" b="1" dirty="0" smtClean="0"/>
              <a:t>60:</a:t>
            </a:r>
            <a:r>
              <a:rPr lang="en-US" sz="2000" i="1" dirty="0" smtClean="0"/>
              <a:t> </a:t>
            </a:r>
            <a:r>
              <a:rPr lang="en-US" sz="2000" i="1" dirty="0"/>
              <a:t>... 10 And the sons of strangers shall build up thy walls, and their kings shall minister unto thee: for in my wrath I smote thee, but in my </a:t>
            </a:r>
            <a:r>
              <a:rPr lang="en-US" sz="2000" i="1" dirty="0" err="1"/>
              <a:t>favour</a:t>
            </a:r>
            <a:r>
              <a:rPr lang="en-US" sz="2000" i="1" dirty="0"/>
              <a:t> have I had mercy on thee. 11 Therefore thy gates shall be open continually; they shall not be shut day nor night; that [men] may bring unto thee the forces of the Gentiles, and [that] their kings [may be] brought. 12 For the nation and kingdom that will not serve thee shall perish; yea, [those] nations shall be utterly wasted. 13 The glory of Lebanon shall come unto thee, the fir tree, the pine tree, and the box together, to beautify the place of my sanctuary; and I will make the place of my feet glorious. 14 The sons also of them that afflicted thee shall come bending unto thee; and all they that despised thee shall bow themselves down at the soles of thy feet; and they shall call thee, The city of the LORD, The Zion of the Holy One of Israel. </a:t>
            </a:r>
            <a:endParaRPr lang="en-US" sz="2000" b="1" dirty="0"/>
          </a:p>
        </p:txBody>
      </p:sp>
    </p:spTree>
    <p:extLst>
      <p:ext uri="{BB962C8B-B14F-4D97-AF65-F5344CB8AC3E}">
        <p14:creationId xmlns:p14="http://schemas.microsoft.com/office/powerpoint/2010/main" val="386072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230327"/>
            <a:ext cx="8160063" cy="4354160"/>
          </a:xfrm>
        </p:spPr>
        <p:txBody>
          <a:bodyPr>
            <a:noAutofit/>
          </a:bodyPr>
          <a:lstStyle/>
          <a:p>
            <a:pPr algn="l"/>
            <a:endParaRPr lang="en-US" sz="2000" b="1" dirty="0" smtClean="0"/>
          </a:p>
          <a:p>
            <a:pPr algn="l"/>
            <a:r>
              <a:rPr lang="en-US" sz="2000" b="1" dirty="0"/>
              <a:t>Isa </a:t>
            </a:r>
            <a:r>
              <a:rPr lang="en-US" sz="2000" b="1" dirty="0" smtClean="0"/>
              <a:t>60:</a:t>
            </a:r>
            <a:r>
              <a:rPr lang="en-US" sz="2000" i="1" dirty="0" smtClean="0"/>
              <a:t> </a:t>
            </a:r>
            <a:r>
              <a:rPr lang="en-US" sz="2200" i="1" dirty="0"/>
              <a:t>15 Whereas thou hast been forsaken and hated, so that no man went through [thee], I will make thee an eternal excellency, a joy of many generations. 16 Thou shalt also suck the milk of the Gentiles, and shalt suck the breast of kings: and thou shalt know that I the LORD [am] thy </a:t>
            </a:r>
            <a:r>
              <a:rPr lang="en-US" sz="2200" i="1" dirty="0" err="1"/>
              <a:t>Saviour</a:t>
            </a:r>
            <a:r>
              <a:rPr lang="en-US" sz="2200" i="1" dirty="0"/>
              <a:t> and thy Redeemer, the mighty One of Jacob.</a:t>
            </a:r>
            <a:endParaRPr lang="en-US" sz="2200" dirty="0"/>
          </a:p>
          <a:p>
            <a:pPr algn="l"/>
            <a:r>
              <a:rPr lang="en-US" sz="2000" dirty="0"/>
              <a:t/>
            </a:r>
            <a:br>
              <a:rPr lang="en-US" sz="2000" dirty="0"/>
            </a:br>
            <a:r>
              <a:rPr lang="en-US" sz="2000" i="1" dirty="0"/>
              <a:t>. </a:t>
            </a:r>
            <a:r>
              <a:rPr lang="en-US" sz="2000" dirty="0"/>
              <a:t/>
            </a:r>
            <a:br>
              <a:rPr lang="en-US" sz="2000" dirty="0"/>
            </a:br>
            <a:r>
              <a:rPr lang="en-US" sz="2000" dirty="0"/>
              <a:t/>
            </a:r>
            <a:br>
              <a:rPr lang="en-US" sz="2000" dirty="0"/>
            </a:br>
            <a:r>
              <a:rPr lang="en-US" sz="2000" dirty="0"/>
              <a:t/>
            </a:r>
            <a:br>
              <a:rPr lang="en-US" sz="2000" dirty="0"/>
            </a:br>
            <a:endParaRPr lang="en-US" sz="2000" b="1" dirty="0"/>
          </a:p>
        </p:txBody>
      </p:sp>
    </p:spTree>
    <p:extLst>
      <p:ext uri="{BB962C8B-B14F-4D97-AF65-F5344CB8AC3E}">
        <p14:creationId xmlns:p14="http://schemas.microsoft.com/office/powerpoint/2010/main" val="107816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827724"/>
            <a:ext cx="8160063" cy="4354160"/>
          </a:xfrm>
        </p:spPr>
        <p:txBody>
          <a:bodyPr>
            <a:noAutofit/>
          </a:bodyPr>
          <a:lstStyle/>
          <a:p>
            <a:pPr algn="l"/>
            <a:endParaRPr lang="en-US" sz="2400" b="1" dirty="0" smtClean="0"/>
          </a:p>
          <a:p>
            <a:pPr algn="l" fontAlgn="base"/>
            <a:r>
              <a:rPr lang="en-US" sz="3200" b="1" u="sng" dirty="0"/>
              <a:t>The Witness of </a:t>
            </a:r>
            <a:r>
              <a:rPr lang="en-US" sz="3200" b="1" u="sng" dirty="0" smtClean="0"/>
              <a:t>the Patriarchs (16-24)</a:t>
            </a:r>
          </a:p>
          <a:p>
            <a:pPr algn="l" fontAlgn="base"/>
            <a:r>
              <a:rPr lang="en-US" sz="3200" dirty="0"/>
              <a:t/>
            </a:r>
            <a:br>
              <a:rPr lang="en-US" sz="3200" dirty="0"/>
            </a:br>
            <a:r>
              <a:rPr lang="en-US" sz="2400" b="1" i="1" u="sng" dirty="0" smtClean="0"/>
              <a:t>The </a:t>
            </a:r>
            <a:r>
              <a:rPr lang="en-US" sz="2400" b="1" i="1" u="sng" dirty="0"/>
              <a:t>olive tree</a:t>
            </a:r>
            <a:endParaRPr lang="en-US" sz="2400" dirty="0"/>
          </a:p>
          <a:p>
            <a:pPr algn="l"/>
            <a:r>
              <a:rPr lang="en-US" sz="2400" i="1" dirty="0"/>
              <a:t>16b….and if the root [be] holy, so [are] the branches. 17 And if some of the branches be broken off, and thou, being a wild olive tree, wert </a:t>
            </a:r>
            <a:r>
              <a:rPr lang="en-US" sz="2400" i="1" dirty="0" err="1"/>
              <a:t>graffed</a:t>
            </a:r>
            <a:r>
              <a:rPr lang="en-US" sz="2400" i="1" dirty="0"/>
              <a:t> in among them, and with them </a:t>
            </a:r>
            <a:r>
              <a:rPr lang="en-US" sz="2400" i="1" dirty="0" err="1"/>
              <a:t>partakest</a:t>
            </a:r>
            <a:r>
              <a:rPr lang="en-US" sz="2400" i="1" dirty="0"/>
              <a:t> of the root and fatness of the olive tree; 18 Boast not against the branches. But if thou boast, thou </a:t>
            </a:r>
            <a:r>
              <a:rPr lang="en-US" sz="2400" i="1" dirty="0" err="1"/>
              <a:t>bearest</a:t>
            </a:r>
            <a:r>
              <a:rPr lang="en-US" sz="2400" i="1" dirty="0"/>
              <a:t> not the root, but the root thee. 19 Thou wilt say then, The branches were broken off, that I might be </a:t>
            </a:r>
            <a:r>
              <a:rPr lang="en-US" sz="2400" i="1" dirty="0" err="1"/>
              <a:t>graffed</a:t>
            </a:r>
            <a:r>
              <a:rPr lang="en-US" sz="2400" i="1" dirty="0"/>
              <a:t> in. 20 Well; because of unbelief </a:t>
            </a:r>
            <a:r>
              <a:rPr lang="en-US" sz="2400" i="1" dirty="0" smtClean="0"/>
              <a:t>they</a:t>
            </a:r>
            <a:r>
              <a:rPr lang="en-US" sz="2400" dirty="0"/>
              <a:t/>
            </a:r>
            <a:br>
              <a:rPr lang="en-US" sz="2400" dirty="0"/>
            </a:br>
            <a:r>
              <a:rPr lang="en-US" sz="2400" dirty="0"/>
              <a:t/>
            </a:r>
            <a:br>
              <a:rPr lang="en-US" sz="2400" dirty="0"/>
            </a:br>
            <a:r>
              <a:rPr lang="en-US" sz="2400" dirty="0"/>
              <a:t/>
            </a:r>
            <a:br>
              <a:rPr lang="en-US" sz="2400" dirty="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118009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2091195"/>
            <a:ext cx="8160063" cy="4354160"/>
          </a:xfrm>
        </p:spPr>
        <p:txBody>
          <a:bodyPr>
            <a:noAutofit/>
          </a:bodyPr>
          <a:lstStyle/>
          <a:p>
            <a:pPr algn="l"/>
            <a:endParaRPr lang="en-US" sz="2400" b="1" dirty="0" smtClean="0"/>
          </a:p>
          <a:p>
            <a:pPr algn="l" fontAlgn="base"/>
            <a:r>
              <a:rPr lang="en-US" sz="3200" b="1" u="sng" dirty="0"/>
              <a:t>The Witness of </a:t>
            </a:r>
            <a:r>
              <a:rPr lang="en-US" sz="3200" b="1" u="sng" dirty="0" smtClean="0"/>
              <a:t>the Patriarchs</a:t>
            </a:r>
            <a:r>
              <a:rPr lang="en-US" sz="3200" b="1" u="sng" dirty="0"/>
              <a:t>(16-24</a:t>
            </a:r>
            <a:r>
              <a:rPr lang="en-US" sz="3200" b="1" u="sng" dirty="0" smtClean="0"/>
              <a:t>)</a:t>
            </a:r>
            <a:r>
              <a:rPr lang="en-US" sz="3200" dirty="0"/>
              <a:t/>
            </a:r>
            <a:br>
              <a:rPr lang="en-US" sz="3200" dirty="0"/>
            </a:br>
            <a:r>
              <a:rPr lang="en-US" sz="3200" dirty="0" smtClean="0"/>
              <a:t>…</a:t>
            </a:r>
            <a:r>
              <a:rPr lang="en-US" sz="2200" i="1" dirty="0" smtClean="0"/>
              <a:t>were </a:t>
            </a:r>
            <a:r>
              <a:rPr lang="en-US" sz="2200" i="1" dirty="0"/>
              <a:t>broken off, and thou </a:t>
            </a:r>
            <a:r>
              <a:rPr lang="en-US" sz="2200" i="1" dirty="0" err="1"/>
              <a:t>standest</a:t>
            </a:r>
            <a:r>
              <a:rPr lang="en-US" sz="2200" i="1" dirty="0"/>
              <a:t> by faith. Be not </a:t>
            </a:r>
            <a:r>
              <a:rPr lang="en-US" sz="2200" i="1" dirty="0" err="1"/>
              <a:t>highminded</a:t>
            </a:r>
            <a:r>
              <a:rPr lang="en-US" sz="2200" i="1" dirty="0"/>
              <a:t>, but fear: 21 For if God spared not the natural branches, [take heed] lest he also spare not thee. 22 Behold therefore the goodness and severity of God: on them which fell, severity; but toward thee, goodness, if thou continue in [his] goodness: otherwise thou also shalt be cut off. 23 And they also, if they abide not still in unbelief, shall be </a:t>
            </a:r>
            <a:r>
              <a:rPr lang="en-US" sz="2200" i="1" dirty="0" err="1"/>
              <a:t>graffed</a:t>
            </a:r>
            <a:r>
              <a:rPr lang="en-US" sz="2200" i="1" dirty="0"/>
              <a:t> in: for God is able to </a:t>
            </a:r>
            <a:r>
              <a:rPr lang="en-US" sz="2200" i="1" dirty="0" err="1"/>
              <a:t>graff</a:t>
            </a:r>
            <a:r>
              <a:rPr lang="en-US" sz="2200" i="1" dirty="0"/>
              <a:t> them in again. 24 For if thou wert cut out of the olive tree which is wild by nature, and wert </a:t>
            </a:r>
            <a:r>
              <a:rPr lang="en-US" sz="2200" i="1" dirty="0" err="1"/>
              <a:t>graffed</a:t>
            </a:r>
            <a:r>
              <a:rPr lang="en-US" sz="2200" i="1" dirty="0"/>
              <a:t> contrary to nature into a good olive tree: how much more shall these, which be the natural [branches], be </a:t>
            </a:r>
            <a:r>
              <a:rPr lang="en-US" sz="2200" i="1" dirty="0" err="1"/>
              <a:t>graffed</a:t>
            </a:r>
            <a:r>
              <a:rPr lang="en-US" sz="2200" i="1" dirty="0"/>
              <a:t> into their own olive tree? </a:t>
            </a:r>
            <a:endParaRPr lang="en-US" sz="2200" dirty="0"/>
          </a:p>
          <a:p>
            <a:pPr algn="l"/>
            <a:r>
              <a:rPr lang="en-US" sz="2400" dirty="0"/>
              <a:t/>
            </a:r>
            <a:br>
              <a:rPr lang="en-US" sz="2400" dirty="0"/>
            </a:br>
            <a:r>
              <a:rPr lang="en-US" sz="2400" dirty="0"/>
              <a:t/>
            </a:r>
            <a:br>
              <a:rPr lang="en-US" sz="2400" dirty="0"/>
            </a:br>
            <a:r>
              <a:rPr lang="en-US" sz="2400" dirty="0"/>
              <a:t/>
            </a:r>
            <a:br>
              <a:rPr lang="en-US" sz="2400" dirty="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316466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2400" b="1" dirty="0" smtClean="0"/>
          </a:p>
          <a:p>
            <a:pPr algn="l"/>
            <a:r>
              <a:rPr lang="en-US" sz="2400" i="1" dirty="0"/>
              <a:t>Mat 7:13 Enter ye in at the strait gate: for wide [is] the gate, and broad [is] the way, that </a:t>
            </a:r>
            <a:r>
              <a:rPr lang="en-US" sz="2400" i="1" dirty="0" err="1"/>
              <a:t>leadeth</a:t>
            </a:r>
            <a:r>
              <a:rPr lang="en-US" sz="2400" i="1" dirty="0"/>
              <a:t> to destruction, and many there be which go in thereat: 14 Because strait [is] the gate, and narrow [is] the way, which </a:t>
            </a:r>
            <a:r>
              <a:rPr lang="en-US" sz="2400" i="1" dirty="0" err="1"/>
              <a:t>leadeth</a:t>
            </a:r>
            <a:r>
              <a:rPr lang="en-US" sz="2400" i="1" dirty="0"/>
              <a:t> unto life, and few there be that find it.</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36571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91601"/>
            <a:ext cx="8160063" cy="4354160"/>
          </a:xfrm>
        </p:spPr>
        <p:txBody>
          <a:bodyPr>
            <a:noAutofit/>
          </a:bodyPr>
          <a:lstStyle/>
          <a:p>
            <a:pPr algn="l"/>
            <a:endParaRPr lang="en-US" sz="4000" b="1" dirty="0" smtClean="0"/>
          </a:p>
          <a:p>
            <a:pPr algn="l"/>
            <a:r>
              <a:rPr lang="en-US" b="1" dirty="0"/>
              <a:t>Chapters 1 - 8 Our </a:t>
            </a:r>
            <a:r>
              <a:rPr lang="en-US" b="1" u="sng" dirty="0"/>
              <a:t>FAITH</a:t>
            </a:r>
            <a:r>
              <a:rPr lang="en-US" b="1" dirty="0"/>
              <a:t> </a:t>
            </a:r>
            <a:r>
              <a:rPr lang="en-US" b="1" i="1" dirty="0"/>
              <a:t>:: Individual</a:t>
            </a:r>
            <a:endParaRPr lang="en-US" dirty="0"/>
          </a:p>
          <a:p>
            <a:pPr algn="l"/>
            <a:r>
              <a:rPr lang="en-US" b="1" dirty="0"/>
              <a:t>Chapters 9 - 11 Israel’s </a:t>
            </a:r>
            <a:r>
              <a:rPr lang="en-US" b="1" u="sng" dirty="0"/>
              <a:t>HOPE</a:t>
            </a:r>
            <a:r>
              <a:rPr lang="en-US" b="1" dirty="0"/>
              <a:t> </a:t>
            </a:r>
            <a:r>
              <a:rPr lang="en-US" b="1" i="1" dirty="0"/>
              <a:t>:: </a:t>
            </a:r>
            <a:r>
              <a:rPr lang="en-US" b="1" i="1" dirty="0" smtClean="0"/>
              <a:t>National</a:t>
            </a:r>
          </a:p>
          <a:p>
            <a:pPr marL="1371600" lvl="2" indent="-457200" algn="l">
              <a:buFont typeface="Arial" panose="020B0604020202020204" pitchFamily="34" charset="0"/>
              <a:buChar char="•"/>
            </a:pPr>
            <a:r>
              <a:rPr lang="en-US" b="1" u="sng" dirty="0" smtClean="0"/>
              <a:t>9 </a:t>
            </a:r>
            <a:r>
              <a:rPr lang="en-US" b="1" u="sng" dirty="0"/>
              <a:t>Israel - In the Past </a:t>
            </a:r>
            <a:endParaRPr lang="en-US" b="1" u="sng" dirty="0" smtClean="0"/>
          </a:p>
          <a:p>
            <a:pPr marL="1371600" lvl="2" indent="-457200" algn="l">
              <a:buFont typeface="Arial" panose="020B0604020202020204" pitchFamily="34" charset="0"/>
              <a:buChar char="•"/>
            </a:pPr>
            <a:r>
              <a:rPr lang="en-US" b="1" u="sng" dirty="0" smtClean="0"/>
              <a:t>10 </a:t>
            </a:r>
            <a:r>
              <a:rPr lang="en-US" b="1" u="sng" dirty="0"/>
              <a:t>Israel - In the </a:t>
            </a:r>
            <a:r>
              <a:rPr lang="en-US" b="1" u="sng" dirty="0" smtClean="0"/>
              <a:t>Present</a:t>
            </a:r>
          </a:p>
          <a:p>
            <a:pPr marL="1371600" lvl="2" indent="-457200" algn="l">
              <a:buFont typeface="Arial" panose="020B0604020202020204" pitchFamily="34" charset="0"/>
              <a:buChar char="•"/>
            </a:pPr>
            <a:r>
              <a:rPr lang="en-US" b="1" u="sng" dirty="0" smtClean="0"/>
              <a:t>11 </a:t>
            </a:r>
            <a:r>
              <a:rPr lang="en-US" b="1" u="sng" dirty="0"/>
              <a:t>Israel - In the </a:t>
            </a:r>
            <a:r>
              <a:rPr lang="en-US" b="1" u="sng" dirty="0" smtClean="0"/>
              <a:t>Future</a:t>
            </a:r>
          </a:p>
          <a:p>
            <a:pPr lvl="2" algn="l"/>
            <a:r>
              <a:rPr lang="en-US" sz="2400" i="1" dirty="0"/>
              <a:t>Rom 11:29 For the gifts and calling of God [are] without repentance.</a:t>
            </a:r>
            <a:r>
              <a:rPr lang="en-US" dirty="0" smtClean="0"/>
              <a:t/>
            </a:r>
            <a:br>
              <a:rPr lang="en-US" dirty="0" smtClean="0"/>
            </a:br>
            <a:r>
              <a:rPr lang="en-US" sz="4000" dirty="0" smtClean="0"/>
              <a:t/>
            </a:r>
            <a:br>
              <a:rPr lang="en-US" sz="4000" dirty="0" smtClean="0"/>
            </a:br>
            <a:r>
              <a:rPr lang="en-US" dirty="0" smtClean="0"/>
              <a:t/>
            </a:r>
            <a:br>
              <a:rPr lang="en-US" dirty="0" smtClean="0"/>
            </a:br>
            <a:endParaRPr lang="en-US" sz="3200" b="1" dirty="0"/>
          </a:p>
        </p:txBody>
      </p:sp>
    </p:spTree>
    <p:extLst>
      <p:ext uri="{BB962C8B-B14F-4D97-AF65-F5344CB8AC3E}">
        <p14:creationId xmlns:p14="http://schemas.microsoft.com/office/powerpoint/2010/main" val="160250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a:t>
            </a:r>
            <a:r>
              <a:rPr lang="en-US" sz="4000" b="1" dirty="0" smtClean="0"/>
              <a:t>POINT #1</a:t>
            </a:r>
            <a:endParaRPr lang="en-US" sz="4000" b="1" dirty="0" smtClean="0"/>
          </a:p>
          <a:p>
            <a:pPr algn="l"/>
            <a:r>
              <a:rPr lang="en-US" b="1" dirty="0"/>
              <a:t>God is NOT done with Israel</a:t>
            </a:r>
            <a:r>
              <a:rPr lang="en-US" dirty="0"/>
              <a:t/>
            </a: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endParaRPr lang="en-US" sz="6000" b="1" dirty="0"/>
          </a:p>
          <a:p>
            <a:pPr algn="l"/>
            <a:r>
              <a:rPr lang="en-US" sz="4800" b="1" u="sng" dirty="0"/>
              <a:t>Israel’s Future Redemption</a:t>
            </a:r>
            <a:endParaRPr lang="en-US" sz="4800" dirty="0"/>
          </a:p>
          <a:p>
            <a:pPr algn="l"/>
            <a:r>
              <a:rPr lang="en-US" sz="4800" b="1" dirty="0"/>
              <a:t>Romans </a:t>
            </a:r>
            <a:r>
              <a:rPr lang="en-US" sz="4800" b="1" dirty="0" smtClean="0"/>
              <a:t>11</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52097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2400" b="1" dirty="0" smtClean="0"/>
          </a:p>
          <a:p>
            <a:pPr algn="l" fontAlgn="base"/>
            <a:r>
              <a:rPr lang="en-US" b="1" u="sng" dirty="0"/>
              <a:t>The Witness of Paul (11:1</a:t>
            </a:r>
            <a:r>
              <a:rPr lang="en-US" b="1" u="sng" dirty="0" smtClean="0"/>
              <a:t>)</a:t>
            </a:r>
          </a:p>
          <a:p>
            <a:pPr algn="l"/>
            <a:r>
              <a:rPr lang="en-US" b="1" dirty="0"/>
              <a:t>Question: </a:t>
            </a:r>
            <a:r>
              <a:rPr lang="en-US" i="1" dirty="0"/>
              <a:t>Rom </a:t>
            </a:r>
            <a:r>
              <a:rPr lang="en-US" i="1" dirty="0" smtClean="0"/>
              <a:t>11:1 </a:t>
            </a:r>
            <a:r>
              <a:rPr lang="en-US" i="1" dirty="0"/>
              <a:t>I say then, Hath God cast away his people? God forbid. </a:t>
            </a: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185219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187548"/>
            <a:ext cx="8160063" cy="4354160"/>
          </a:xfrm>
        </p:spPr>
        <p:txBody>
          <a:bodyPr>
            <a:noAutofit/>
          </a:bodyPr>
          <a:lstStyle/>
          <a:p>
            <a:pPr algn="l"/>
            <a:endParaRPr lang="en-US" sz="2400" b="1" dirty="0" smtClean="0"/>
          </a:p>
          <a:p>
            <a:pPr algn="l" fontAlgn="base"/>
            <a:r>
              <a:rPr lang="en-US" b="1" u="sng" dirty="0"/>
              <a:t>The Witness of Paul (11:1</a:t>
            </a:r>
            <a:r>
              <a:rPr lang="en-US" b="1" u="sng" dirty="0" smtClean="0"/>
              <a:t>)</a:t>
            </a:r>
          </a:p>
          <a:p>
            <a:pPr algn="l"/>
            <a:r>
              <a:rPr lang="en-US" b="1" u="sng" dirty="0"/>
              <a:t>Question: </a:t>
            </a:r>
            <a:r>
              <a:rPr lang="en-US" i="1" dirty="0"/>
              <a:t>Rom 11:11 I say then, Hath God cast away his people? God forbid. </a:t>
            </a:r>
            <a:endParaRPr lang="en-US" i="1" dirty="0" smtClean="0"/>
          </a:p>
          <a:p>
            <a:pPr algn="l"/>
            <a:endParaRPr lang="en-US" b="1" dirty="0" smtClean="0"/>
          </a:p>
          <a:p>
            <a:pPr algn="l"/>
            <a:r>
              <a:rPr lang="en-US" b="1" u="sng" dirty="0" smtClean="0"/>
              <a:t>Response</a:t>
            </a:r>
            <a:r>
              <a:rPr lang="en-US" b="1" u="sng" dirty="0"/>
              <a:t>: </a:t>
            </a:r>
            <a:r>
              <a:rPr lang="en-US" b="1" dirty="0" smtClean="0"/>
              <a:t>“</a:t>
            </a:r>
            <a:r>
              <a:rPr lang="en-US" dirty="0" smtClean="0"/>
              <a:t>If </a:t>
            </a:r>
            <a:r>
              <a:rPr lang="en-US" dirty="0"/>
              <a:t>I can be saved than the nation can be saved</a:t>
            </a:r>
            <a:r>
              <a:rPr lang="en-US" dirty="0" smtClean="0"/>
              <a:t>.”</a:t>
            </a:r>
            <a:endParaRPr lang="en-US" sz="2400" dirty="0"/>
          </a:p>
          <a:p>
            <a:pPr algn="l"/>
            <a:r>
              <a:rPr lang="en-US" i="1" dirty="0" smtClean="0"/>
              <a:t>1b. For </a:t>
            </a:r>
            <a:r>
              <a:rPr lang="en-US" i="1" dirty="0"/>
              <a:t>I also am an Israelite, of the seed of Abraham, [of] the tribe of Benjamin. </a:t>
            </a:r>
            <a:endParaRPr lang="en-US" sz="2400" dirty="0"/>
          </a:p>
          <a:p>
            <a:pPr algn="l"/>
            <a:r>
              <a:rPr lang="en-US" sz="2400" dirty="0"/>
              <a:t/>
            </a:r>
            <a:br>
              <a:rPr lang="en-US" sz="2400" dirty="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66357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50640"/>
            <a:ext cx="8160063" cy="4354160"/>
          </a:xfrm>
        </p:spPr>
        <p:txBody>
          <a:bodyPr>
            <a:noAutofit/>
          </a:bodyPr>
          <a:lstStyle/>
          <a:p>
            <a:pPr algn="l"/>
            <a:endParaRPr lang="en-US" sz="2400" b="1" dirty="0" smtClean="0"/>
          </a:p>
          <a:p>
            <a:pPr algn="l" fontAlgn="base"/>
            <a:r>
              <a:rPr lang="en-US" sz="2400" i="1" dirty="0"/>
              <a:t>1Ti 1:15 This [is] a faithful saying, and worthy of all acceptation, that Christ Jesus came into the world to save sinners; of whom I am chief. 16 Howbeit for this cause I obtained mercy, that in me first Jesus Christ might shew forth all longsuffering, for a pattern to them which should hereafter believe on him to life everlasting.</a:t>
            </a:r>
            <a:r>
              <a:rPr lang="en-US" sz="2400" dirty="0"/>
              <a:t/>
            </a:r>
            <a:br>
              <a:rPr lang="en-US" sz="2400" dirty="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38727091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6089</TotalTime>
  <Words>2103</Words>
  <Application>Microsoft Office PowerPoint</Application>
  <PresentationFormat>On-screen Show (16:9)</PresentationFormat>
  <Paragraphs>131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218</cp:revision>
  <dcterms:created xsi:type="dcterms:W3CDTF">2014-03-26T14:03:34Z</dcterms:created>
  <dcterms:modified xsi:type="dcterms:W3CDTF">2017-12-03T13:55:11Z</dcterms:modified>
</cp:coreProperties>
</file>