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8487" y="407923"/>
            <a:ext cx="11295024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 u="sng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3637" y="2837179"/>
            <a:ext cx="10164724" cy="1120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8654" y="1496059"/>
            <a:ext cx="10334691" cy="4417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sng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8313" y="5240019"/>
            <a:ext cx="8973185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spc="-5" b="1" i="0">
                <a:latin typeface="Calibri"/>
                <a:cs typeface="Calibri"/>
              </a:rPr>
              <a:t>The Persistent War on Grace/ </a:t>
            </a:r>
            <a:r>
              <a:rPr dirty="0" sz="4000" b="1" i="0">
                <a:latin typeface="Calibri"/>
                <a:cs typeface="Calibri"/>
              </a:rPr>
              <a:t>Acts</a:t>
            </a:r>
            <a:r>
              <a:rPr dirty="0" sz="4000" spc="-20" b="1" i="0">
                <a:latin typeface="Calibri"/>
                <a:cs typeface="Calibri"/>
              </a:rPr>
              <a:t> </a:t>
            </a:r>
            <a:r>
              <a:rPr dirty="0" sz="4000" spc="-5" b="1" i="0">
                <a:latin typeface="Calibri"/>
                <a:cs typeface="Calibri"/>
              </a:rPr>
              <a:t>15:6-30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7775" cy="8851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99060">
              <a:lnSpc>
                <a:spcPct val="101400"/>
              </a:lnSpc>
              <a:spcBef>
                <a:spcPts val="5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11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But we believe that through the grace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 Lord Jesus Christ we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shall be saved,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even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as they. </a:t>
            </a:r>
            <a:r>
              <a:rPr dirty="0" u="heavy" sz="28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12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Then all the multitude kept</a:t>
            </a:r>
            <a:r>
              <a:rPr dirty="0" u="heavy" sz="2800" spc="3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silence…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8487" y="407923"/>
            <a:ext cx="640461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II.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Defense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dirty="0" sz="5400" spc="-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Peter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6375400" cy="88900"/>
          </a:xfrm>
          <a:custGeom>
            <a:avLst/>
            <a:gdLst/>
            <a:ahLst/>
            <a:cxnLst/>
            <a:rect l="l" t="t" r="r" b="b"/>
            <a:pathLst>
              <a:path w="6375400" h="88900">
                <a:moveTo>
                  <a:pt x="0" y="0"/>
                </a:moveTo>
                <a:lnTo>
                  <a:pt x="6375399" y="0"/>
                </a:lnTo>
                <a:lnTo>
                  <a:pt x="63753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9045" cy="13150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just" marL="12700" marR="5080">
              <a:lnSpc>
                <a:spcPct val="101099"/>
              </a:lnSpc>
              <a:spcBef>
                <a:spcPts val="6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12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Then all the multitude kept silence, and gave audience to Barnabas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and Paul, declaring what miracles and wonders God had wrought  among the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Gentiles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dirty="0" sz="2800" spc="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them.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8487" y="407923"/>
            <a:ext cx="955548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II.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Defense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/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Paul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54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Barnabas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9525000" cy="88900"/>
          </a:xfrm>
          <a:custGeom>
            <a:avLst/>
            <a:gdLst/>
            <a:ahLst/>
            <a:cxnLst/>
            <a:rect l="l" t="t" r="r" b="b"/>
            <a:pathLst>
              <a:path w="9525000" h="88900">
                <a:moveTo>
                  <a:pt x="0" y="0"/>
                </a:moveTo>
                <a:lnTo>
                  <a:pt x="9524999" y="0"/>
                </a:lnTo>
                <a:lnTo>
                  <a:pt x="95249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9045" cy="42989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00200"/>
              </a:lnSpc>
              <a:spcBef>
                <a:spcPts val="9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13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after they had held their peace, James answered, saying,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Men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[and] brethren, hearken unto me: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14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Simeon hath declared how God  at the first did visit the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Gentiles,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to take out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them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people for his  name.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15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to this agree the words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 prophets; as it is written, 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16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After this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will return, and will build again the tabernacle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David,  which is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fallen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down; and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will build again the ruins thereof, and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will  set it up: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17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That the residue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men might seek after the Lord, and all  the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Gentiles,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upon whom my name is called, saith the Lord, who doeth  all these things.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18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Known unto God are all his works from the  beginning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world.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660844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II. </a:t>
            </a:r>
            <a:r>
              <a:rPr dirty="0" sz="5400" b="1" i="0">
                <a:latin typeface="Calibri"/>
                <a:cs typeface="Calibri"/>
              </a:rPr>
              <a:t>The </a:t>
            </a:r>
            <a:r>
              <a:rPr dirty="0" sz="5400" spc="-5" b="1" i="0">
                <a:latin typeface="Calibri"/>
                <a:cs typeface="Calibri"/>
              </a:rPr>
              <a:t>Defense </a:t>
            </a:r>
            <a:r>
              <a:rPr dirty="0" sz="5400" b="1" i="0">
                <a:latin typeface="Calibri"/>
                <a:cs typeface="Calibri"/>
              </a:rPr>
              <a:t>/</a:t>
            </a:r>
            <a:r>
              <a:rPr dirty="0" sz="5400" spc="-70" b="1" i="0">
                <a:latin typeface="Calibri"/>
                <a:cs typeface="Calibri"/>
              </a:rPr>
              <a:t> </a:t>
            </a:r>
            <a:r>
              <a:rPr dirty="0" sz="5400" spc="-10" b="1" i="0">
                <a:latin typeface="Calibri"/>
                <a:cs typeface="Calibri"/>
              </a:rPr>
              <a:t>James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6578600" cy="88900"/>
          </a:xfrm>
          <a:custGeom>
            <a:avLst/>
            <a:gdLst/>
            <a:ahLst/>
            <a:cxnLst/>
            <a:rect l="l" t="t" r="r" b="b"/>
            <a:pathLst>
              <a:path w="6578600" h="88900">
                <a:moveTo>
                  <a:pt x="0" y="0"/>
                </a:moveTo>
                <a:lnTo>
                  <a:pt x="6578599" y="0"/>
                </a:lnTo>
                <a:lnTo>
                  <a:pt x="65785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9045" cy="467487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12700" marR="5080">
              <a:lnSpc>
                <a:spcPct val="101400"/>
              </a:lnSpc>
              <a:spcBef>
                <a:spcPts val="5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19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Wherefore my sentence is, that we trouble not them, which from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among the </a:t>
            </a:r>
            <a:r>
              <a:rPr dirty="0" u="heavy" sz="2800" spc="-1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Gentiles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are turned to</a:t>
            </a:r>
            <a:r>
              <a:rPr dirty="0" u="heavy" sz="2800" spc="4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God: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22Then pleased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it 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apostles and elders,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with 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whole church,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send chosen men of their own 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company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Antioch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Paul and Barnabas; [namely], Judas surnamed Barsabas, and Silas, chief  men among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brethren: 23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they wrote [letters] by them after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manner; The apostles and  elders and brethren [send] greeting unto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brethren which are of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Gentiles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Antioch and 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Syria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Cilicia: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24 Forasmuch as we have heard, that certain which went out from us have  troubled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you with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words, subverting your souls, saying, [Ye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must]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be circumcised, and keep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law: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whom we gave no [such] commandment: 25 It seemed good unto us, being assembled 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one accord,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send chosen men unto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you with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our beloved Barnabas and Paul, 26 Men that  have hazarded their lives for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name of our Lord Jesus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Christ.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27 We have sent therefore Judas  and Silas, who shall also tell [you]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same things by mouth. 28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For it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seemed good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the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Holy  Ghost, and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us,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lay upon </a:t>
            </a:r>
            <a:r>
              <a:rPr dirty="0" sz="2000" i="1">
                <a:solidFill>
                  <a:srgbClr val="FFFFFF"/>
                </a:solidFill>
                <a:latin typeface="Calibri"/>
                <a:cs typeface="Calibri"/>
              </a:rPr>
              <a:t>you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no greater burden than these necessary</a:t>
            </a:r>
            <a:r>
              <a:rPr dirty="0" sz="200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spc="-5" i="1">
                <a:solidFill>
                  <a:srgbClr val="FFFFFF"/>
                </a:solidFill>
                <a:latin typeface="Calibri"/>
                <a:cs typeface="Calibri"/>
              </a:rPr>
              <a:t>things;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5294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Decision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508500" cy="88900"/>
          </a:xfrm>
          <a:custGeom>
            <a:avLst/>
            <a:gdLst/>
            <a:ahLst/>
            <a:cxnLst/>
            <a:rect l="l" t="t" r="r" b="b"/>
            <a:pathLst>
              <a:path w="4508500" h="88900">
                <a:moveTo>
                  <a:pt x="0" y="0"/>
                </a:moveTo>
                <a:lnTo>
                  <a:pt x="4508499" y="0"/>
                </a:lnTo>
                <a:lnTo>
                  <a:pt x="4508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9740"/>
            <a:ext cx="10138410" cy="2346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The Addendum </a:t>
            </a:r>
            <a:r>
              <a:rPr dirty="0" u="heavy" sz="3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on</a:t>
            </a: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Liberty</a:t>
            </a:r>
            <a:endParaRPr sz="3200">
              <a:latin typeface="Calibri"/>
              <a:cs typeface="Calibri"/>
            </a:endParaRPr>
          </a:p>
          <a:p>
            <a:pPr algn="just" marL="12700" marR="5080">
              <a:lnSpc>
                <a:spcPct val="99800"/>
              </a:lnSpc>
              <a:spcBef>
                <a:spcPts val="60"/>
              </a:spcBef>
            </a:pP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19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Wherefore my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sentence is, that we trouble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them, which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from among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Gentiles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turned to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God: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20 But that we write unto them, that they abstain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from pollutions of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idols,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[from] fornication, and [from]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things strangled,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 [from] blood.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21 For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Moses of old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time hath in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every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city them that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preach him,  being read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the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synagogues every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sabbath</a:t>
            </a:r>
            <a:r>
              <a:rPr dirty="0" sz="240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day.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5294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Decision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508500" cy="88900"/>
          </a:xfrm>
          <a:custGeom>
            <a:avLst/>
            <a:gdLst/>
            <a:ahLst/>
            <a:cxnLst/>
            <a:rect l="l" t="t" r="r" b="b"/>
            <a:pathLst>
              <a:path w="4508500" h="88900">
                <a:moveTo>
                  <a:pt x="0" y="0"/>
                </a:moveTo>
                <a:lnTo>
                  <a:pt x="4508499" y="0"/>
                </a:lnTo>
                <a:lnTo>
                  <a:pt x="4508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9740"/>
            <a:ext cx="10138410" cy="4175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The Addendum </a:t>
            </a:r>
            <a:r>
              <a:rPr dirty="0" u="heavy" sz="3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on</a:t>
            </a: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Liberty</a:t>
            </a:r>
            <a:endParaRPr sz="3200">
              <a:latin typeface="Calibri"/>
              <a:cs typeface="Calibri"/>
            </a:endParaRPr>
          </a:p>
          <a:p>
            <a:pPr algn="just" marL="12700" marR="5080">
              <a:lnSpc>
                <a:spcPct val="99800"/>
              </a:lnSpc>
              <a:spcBef>
                <a:spcPts val="60"/>
              </a:spcBef>
            </a:pP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19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Wherefore my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sentence is, that we trouble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them, which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from among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Gentiles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turned to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God: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20 But that we write unto them, that they abstain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from pollutions of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idols,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[from] fornication, and [from]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things strangled,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 [from] blood.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21 For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Moses of old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time hath in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every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city them that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preach him,  being read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the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synagogues every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sabbath</a:t>
            </a:r>
            <a:r>
              <a:rPr dirty="0" sz="240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day.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50">
              <a:latin typeface="Times New Roman"/>
              <a:cs typeface="Times New Roman"/>
            </a:endParaRPr>
          </a:p>
          <a:p>
            <a:pPr algn="just" marL="12700" marR="5080">
              <a:lnSpc>
                <a:spcPct val="99400"/>
              </a:lnSpc>
              <a:spcBef>
                <a:spcPts val="5"/>
              </a:spcBef>
            </a:pP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1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Peter 2:15 For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so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is the will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of God,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that with well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doing ye may put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silence 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ignorance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of foolish men: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16 As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free, and not using [your]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liberty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for a cloke </a:t>
            </a:r>
            <a:r>
              <a:rPr dirty="0" sz="2400" spc="5" i="1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maliciousness, but as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servants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of God.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17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Honour all [men]. Love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brotherhood.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Fear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God. Honour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2400" spc="-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king.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5294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Decision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508500" cy="88900"/>
          </a:xfrm>
          <a:custGeom>
            <a:avLst/>
            <a:gdLst/>
            <a:ahLst/>
            <a:cxnLst/>
            <a:rect l="l" t="t" r="r" b="b"/>
            <a:pathLst>
              <a:path w="4508500" h="88900">
                <a:moveTo>
                  <a:pt x="0" y="0"/>
                </a:moveTo>
                <a:lnTo>
                  <a:pt x="4508499" y="0"/>
                </a:lnTo>
                <a:lnTo>
                  <a:pt x="4508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6638290" cy="30607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b="1" i="0">
                <a:latin typeface="Calibri"/>
                <a:cs typeface="Calibri"/>
              </a:rPr>
              <a:t>Key </a:t>
            </a:r>
            <a:r>
              <a:rPr dirty="0" sz="6600" spc="-5" b="1" i="0">
                <a:latin typeface="Calibri"/>
                <a:cs typeface="Calibri"/>
              </a:rPr>
              <a:t>Point</a:t>
            </a:r>
            <a:r>
              <a:rPr dirty="0" sz="6600" spc="-40" b="1" i="0">
                <a:latin typeface="Calibri"/>
                <a:cs typeface="Calibri"/>
              </a:rPr>
              <a:t> </a:t>
            </a:r>
            <a:r>
              <a:rPr dirty="0" sz="6600" b="1" i="0">
                <a:latin typeface="Calibri"/>
                <a:cs typeface="Calibri"/>
              </a:rPr>
              <a:t>#3</a:t>
            </a:r>
            <a:endParaRPr sz="6600">
              <a:latin typeface="Calibri"/>
              <a:cs typeface="Calibri"/>
            </a:endParaRPr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 b="1" i="0">
                <a:latin typeface="Calibri"/>
                <a:cs typeface="Calibri"/>
              </a:rPr>
              <a:t>Liberty is God setting </a:t>
            </a:r>
            <a:r>
              <a:rPr dirty="0" sz="4400" b="1" i="0">
                <a:latin typeface="Calibri"/>
                <a:cs typeface="Calibri"/>
              </a:rPr>
              <a:t>us </a:t>
            </a:r>
            <a:r>
              <a:rPr dirty="0" sz="4400" spc="-5" b="1" i="0">
                <a:latin typeface="Calibri"/>
                <a:cs typeface="Calibri"/>
              </a:rPr>
              <a:t>free  to </a:t>
            </a:r>
            <a:r>
              <a:rPr dirty="0" sz="4400" spc="-10" b="1" i="0">
                <a:latin typeface="Calibri"/>
                <a:cs typeface="Calibri"/>
              </a:rPr>
              <a:t>silence </a:t>
            </a:r>
            <a:r>
              <a:rPr dirty="0" sz="4400" b="1" i="0">
                <a:latin typeface="Calibri"/>
                <a:cs typeface="Calibri"/>
              </a:rPr>
              <a:t>the </a:t>
            </a:r>
            <a:r>
              <a:rPr dirty="0" sz="4400" spc="-5" b="1" i="0">
                <a:latin typeface="Calibri"/>
                <a:cs typeface="Calibri"/>
              </a:rPr>
              <a:t>ignorant </a:t>
            </a:r>
            <a:r>
              <a:rPr dirty="0" sz="4400" b="1" i="0">
                <a:latin typeface="Calibri"/>
                <a:cs typeface="Calibri"/>
              </a:rPr>
              <a:t>and  </a:t>
            </a:r>
            <a:r>
              <a:rPr dirty="0" sz="4400" spc="-5" b="1" i="0">
                <a:latin typeface="Calibri"/>
                <a:cs typeface="Calibri"/>
              </a:rPr>
              <a:t>love </a:t>
            </a:r>
            <a:r>
              <a:rPr dirty="0" sz="4400" b="1" i="0">
                <a:latin typeface="Calibri"/>
                <a:cs typeface="Calibri"/>
              </a:rPr>
              <a:t>the </a:t>
            </a:r>
            <a:r>
              <a:rPr dirty="0" sz="4400" spc="-5" b="1" i="0">
                <a:latin typeface="Calibri"/>
                <a:cs typeface="Calibri"/>
              </a:rPr>
              <a:t>body of</a:t>
            </a:r>
            <a:r>
              <a:rPr dirty="0" sz="4400" b="1" i="0">
                <a:latin typeface="Calibri"/>
                <a:cs typeface="Calibri"/>
              </a:rPr>
              <a:t> </a:t>
            </a:r>
            <a:r>
              <a:rPr dirty="0" sz="4400" spc="-5" b="1" i="0">
                <a:latin typeface="Calibri"/>
                <a:cs typeface="Calibri"/>
              </a:rPr>
              <a:t>Christ.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9740"/>
            <a:ext cx="10138410" cy="264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The Addendum </a:t>
            </a:r>
            <a:r>
              <a:rPr dirty="0" u="heavy" sz="3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on</a:t>
            </a:r>
            <a:r>
              <a:rPr dirty="0" u="heavy" sz="3200" spc="-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Liberty</a:t>
            </a:r>
            <a:endParaRPr sz="3200">
              <a:latin typeface="Calibri"/>
              <a:cs typeface="Calibri"/>
            </a:endParaRPr>
          </a:p>
          <a:p>
            <a:pPr algn="just" marL="12700" marR="5080">
              <a:lnSpc>
                <a:spcPct val="100200"/>
              </a:lnSpc>
              <a:spcBef>
                <a:spcPts val="3345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15:30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So when they were dismissed, they came to Antioch: and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they had gathered the multitude together, they delivered the  epistle: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31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[Which] when they had read, they rejoiced for the  consolation.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20433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IV.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Delight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178300" cy="88900"/>
          </a:xfrm>
          <a:custGeom>
            <a:avLst/>
            <a:gdLst/>
            <a:ahLst/>
            <a:cxnLst/>
            <a:rect l="l" t="t" r="r" b="b"/>
            <a:pathLst>
              <a:path w="4178300" h="88900">
                <a:moveTo>
                  <a:pt x="0" y="0"/>
                </a:moveTo>
                <a:lnTo>
                  <a:pt x="4178299" y="0"/>
                </a:lnTo>
                <a:lnTo>
                  <a:pt x="41782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6685" y="2259075"/>
            <a:ext cx="10139045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15:1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certain men which came down from Judaea taught the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brethren, [and said], Except ye be circumcised after the manner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Moses, ye cannot be saved.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therefore Paul and Barnabas had 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no small dissension and disputation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 with them, they determined that  Paul and Barnabas, and certain other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them, should go up to  Jerusalem unto the apostles and elders about this</a:t>
            </a:r>
            <a:r>
              <a:rPr dirty="0" sz="2800" spc="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question.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79171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Dissension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762500" cy="88900"/>
          </a:xfrm>
          <a:custGeom>
            <a:avLst/>
            <a:gdLst/>
            <a:ahLst/>
            <a:cxnLst/>
            <a:rect l="l" t="t" r="r" b="b"/>
            <a:pathLst>
              <a:path w="4762500" h="88900">
                <a:moveTo>
                  <a:pt x="0" y="0"/>
                </a:moveTo>
                <a:lnTo>
                  <a:pt x="4762499" y="0"/>
                </a:lnTo>
                <a:lnTo>
                  <a:pt x="4762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260"/>
              </a:spcBef>
            </a:pPr>
            <a:r>
              <a:rPr dirty="0"/>
              <a:t>In </a:t>
            </a:r>
            <a:r>
              <a:rPr dirty="0" spc="-5"/>
              <a:t>todays lesson </a:t>
            </a:r>
            <a:r>
              <a:rPr dirty="0"/>
              <a:t>we will </a:t>
            </a:r>
            <a:r>
              <a:rPr dirty="0" spc="-5"/>
              <a:t>consider </a:t>
            </a:r>
            <a:r>
              <a:rPr dirty="0"/>
              <a:t>what </a:t>
            </a:r>
            <a:r>
              <a:rPr dirty="0" spc="-5"/>
              <a:t>is salvation and  </a:t>
            </a:r>
            <a:r>
              <a:rPr dirty="0" spc="-5" i="1"/>
              <a:t>the Biblical </a:t>
            </a:r>
            <a:r>
              <a:rPr dirty="0" i="1"/>
              <a:t>view on</a:t>
            </a:r>
            <a:r>
              <a:rPr dirty="0" spc="-15" i="1"/>
              <a:t> </a:t>
            </a:r>
            <a:r>
              <a:rPr dirty="0" spc="-5" i="1"/>
              <a:t>grace.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6685" y="1833372"/>
            <a:ext cx="10075545" cy="34334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99800"/>
              </a:lnSpc>
              <a:spcBef>
                <a:spcPts val="105"/>
              </a:spcBef>
            </a:pPr>
            <a:r>
              <a:rPr dirty="0" sz="3200" spc="105" i="1">
                <a:solidFill>
                  <a:srgbClr val="FFFFFF"/>
                </a:solidFill>
                <a:latin typeface="Calibri"/>
                <a:cs typeface="Calibri"/>
              </a:rPr>
              <a:t>4 </a:t>
            </a:r>
            <a:r>
              <a:rPr dirty="0" sz="3200" spc="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when </a:t>
            </a:r>
            <a:r>
              <a:rPr dirty="0" sz="3200" spc="-45" i="1">
                <a:solidFill>
                  <a:srgbClr val="FFFFFF"/>
                </a:solidFill>
                <a:latin typeface="Calibri"/>
                <a:cs typeface="Calibri"/>
              </a:rPr>
              <a:t>they </a:t>
            </a:r>
            <a:r>
              <a:rPr dirty="0" sz="3200" spc="-114" i="1">
                <a:solidFill>
                  <a:srgbClr val="FFFFFF"/>
                </a:solidFill>
                <a:latin typeface="Calibri"/>
                <a:cs typeface="Calibri"/>
              </a:rPr>
              <a:t>were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dirty="0" sz="3200" spc="-135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3200" spc="-20" i="1">
                <a:solidFill>
                  <a:srgbClr val="FFFFFF"/>
                </a:solidFill>
                <a:latin typeface="Calibri"/>
                <a:cs typeface="Calibri"/>
              </a:rPr>
              <a:t>Jerusalem, </a:t>
            </a:r>
            <a:r>
              <a:rPr dirty="0" sz="3200" spc="-45" i="1">
                <a:solidFill>
                  <a:srgbClr val="FFFFFF"/>
                </a:solidFill>
                <a:latin typeface="Calibri"/>
                <a:cs typeface="Calibri"/>
              </a:rPr>
              <a:t>they </a:t>
            </a:r>
            <a:r>
              <a:rPr dirty="0" sz="3200" spc="-114" i="1">
                <a:solidFill>
                  <a:srgbClr val="FFFFFF"/>
                </a:solidFill>
                <a:latin typeface="Calibri"/>
                <a:cs typeface="Calibri"/>
              </a:rPr>
              <a:t>were </a:t>
            </a:r>
            <a:r>
              <a:rPr dirty="0" sz="3200" spc="-50" i="1">
                <a:solidFill>
                  <a:srgbClr val="FFFFFF"/>
                </a:solidFill>
                <a:latin typeface="Calibri"/>
                <a:cs typeface="Calibri"/>
              </a:rPr>
              <a:t>received 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200" spc="-65" i="1">
                <a:solidFill>
                  <a:srgbClr val="FFFFFF"/>
                </a:solidFill>
                <a:latin typeface="Calibri"/>
                <a:cs typeface="Calibri"/>
              </a:rPr>
              <a:t>church,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114" i="1">
                <a:solidFill>
                  <a:srgbClr val="FFFFFF"/>
                </a:solidFill>
                <a:latin typeface="Calibri"/>
                <a:cs typeface="Calibri"/>
              </a:rPr>
              <a:t>[of]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200" spc="-25" i="1">
                <a:solidFill>
                  <a:srgbClr val="FFFFFF"/>
                </a:solidFill>
                <a:latin typeface="Calibri"/>
                <a:cs typeface="Calibri"/>
              </a:rPr>
              <a:t>apostles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elders,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45" i="1">
                <a:solidFill>
                  <a:srgbClr val="FFFFFF"/>
                </a:solidFill>
                <a:latin typeface="Calibri"/>
                <a:cs typeface="Calibri"/>
              </a:rPr>
              <a:t>they 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declared </a:t>
            </a:r>
            <a:r>
              <a:rPr dirty="0" sz="3200" spc="-30" i="1">
                <a:solidFill>
                  <a:srgbClr val="FFFFFF"/>
                </a:solidFill>
                <a:latin typeface="Calibri"/>
                <a:cs typeface="Calibri"/>
              </a:rPr>
              <a:t>all </a:t>
            </a:r>
            <a:r>
              <a:rPr dirty="0" sz="3200" spc="-75" i="1">
                <a:solidFill>
                  <a:srgbClr val="FFFFFF"/>
                </a:solidFill>
                <a:latin typeface="Calibri"/>
                <a:cs typeface="Calibri"/>
              </a:rPr>
              <a:t>things </a:t>
            </a:r>
            <a:r>
              <a:rPr dirty="0" sz="3200" spc="-110" i="1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dirty="0" sz="3200" spc="-10" i="1">
                <a:solidFill>
                  <a:srgbClr val="FFFFFF"/>
                </a:solidFill>
                <a:latin typeface="Calibri"/>
                <a:cs typeface="Calibri"/>
              </a:rPr>
              <a:t>God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had </a:t>
            </a:r>
            <a:r>
              <a:rPr dirty="0" sz="3200" spc="-60" i="1">
                <a:solidFill>
                  <a:srgbClr val="FFFFFF"/>
                </a:solidFill>
                <a:latin typeface="Calibri"/>
                <a:cs typeface="Calibri"/>
              </a:rPr>
              <a:t>done </a:t>
            </a:r>
            <a:r>
              <a:rPr dirty="0" sz="3200" spc="-150" i="1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dirty="0" sz="3200" spc="-110" i="1">
                <a:solidFill>
                  <a:srgbClr val="FFFFFF"/>
                </a:solidFill>
                <a:latin typeface="Calibri"/>
                <a:cs typeface="Calibri"/>
              </a:rPr>
              <a:t>them. </a:t>
            </a:r>
            <a:r>
              <a:rPr dirty="0" sz="3200" spc="150" i="1">
                <a:solidFill>
                  <a:srgbClr val="FFFFFF"/>
                </a:solidFill>
                <a:latin typeface="Calibri"/>
                <a:cs typeface="Calibri"/>
              </a:rPr>
              <a:t>5 </a:t>
            </a:r>
            <a:r>
              <a:rPr dirty="0" sz="3200" spc="-80" i="1">
                <a:solidFill>
                  <a:srgbClr val="FFFFFF"/>
                </a:solidFill>
                <a:latin typeface="Calibri"/>
                <a:cs typeface="Calibri"/>
              </a:rPr>
              <a:t>But </a:t>
            </a:r>
            <a:r>
              <a:rPr dirty="0" sz="3200" spc="-90" i="1">
                <a:solidFill>
                  <a:srgbClr val="FFFFFF"/>
                </a:solidFill>
                <a:latin typeface="Calibri"/>
                <a:cs typeface="Calibri"/>
              </a:rPr>
              <a:t>there 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rose </a:t>
            </a:r>
            <a:r>
              <a:rPr dirty="0" sz="3200" spc="-65" i="1">
                <a:solidFill>
                  <a:srgbClr val="FFFFFF"/>
                </a:solidFill>
                <a:latin typeface="Calibri"/>
                <a:cs typeface="Calibri"/>
              </a:rPr>
              <a:t>up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certain of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200" spc="-15" i="1">
                <a:solidFill>
                  <a:srgbClr val="FFFFFF"/>
                </a:solidFill>
                <a:latin typeface="Calibri"/>
                <a:cs typeface="Calibri"/>
              </a:rPr>
              <a:t>sect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200" spc="-15" i="1">
                <a:solidFill>
                  <a:srgbClr val="FFFFFF"/>
                </a:solidFill>
                <a:latin typeface="Calibri"/>
                <a:cs typeface="Calibri"/>
              </a:rPr>
              <a:t>Pharisees </a:t>
            </a:r>
            <a:r>
              <a:rPr dirty="0" sz="3200" spc="-80" i="1">
                <a:solidFill>
                  <a:srgbClr val="FFFFFF"/>
                </a:solidFill>
                <a:latin typeface="Calibri"/>
                <a:cs typeface="Calibri"/>
              </a:rPr>
              <a:t>which </a:t>
            </a:r>
            <a:r>
              <a:rPr dirty="0" sz="3200" spc="-85" i="1">
                <a:solidFill>
                  <a:srgbClr val="FFFFFF"/>
                </a:solidFill>
                <a:latin typeface="Calibri"/>
                <a:cs typeface="Calibri"/>
              </a:rPr>
              <a:t>believed,  </a:t>
            </a:r>
            <a:r>
              <a:rPr dirty="0" sz="3200" spc="-55" i="1">
                <a:solidFill>
                  <a:srgbClr val="FFFFFF"/>
                </a:solidFill>
                <a:latin typeface="Calibri"/>
                <a:cs typeface="Calibri"/>
              </a:rPr>
              <a:t>saying, </a:t>
            </a:r>
            <a:r>
              <a:rPr dirty="0" sz="3200" spc="-20" i="1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dirty="0" sz="3200" spc="-155" i="1">
                <a:solidFill>
                  <a:srgbClr val="FFFFFF"/>
                </a:solidFill>
                <a:latin typeface="Calibri"/>
                <a:cs typeface="Calibri"/>
              </a:rPr>
              <a:t>it </a:t>
            </a:r>
            <a:r>
              <a:rPr dirty="0" sz="3200" spc="-50" i="1">
                <a:solidFill>
                  <a:srgbClr val="FFFFFF"/>
                </a:solidFill>
                <a:latin typeface="Calibri"/>
                <a:cs typeface="Calibri"/>
              </a:rPr>
              <a:t>was </a:t>
            </a:r>
            <a:r>
              <a:rPr dirty="0" sz="3200" spc="-60" i="1">
                <a:solidFill>
                  <a:srgbClr val="FFFFFF"/>
                </a:solidFill>
                <a:latin typeface="Calibri"/>
                <a:cs typeface="Calibri"/>
              </a:rPr>
              <a:t>needful </a:t>
            </a:r>
            <a:r>
              <a:rPr dirty="0" sz="3200" spc="-135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3200" spc="-15" i="1">
                <a:solidFill>
                  <a:srgbClr val="FFFFFF"/>
                </a:solidFill>
                <a:latin typeface="Calibri"/>
                <a:cs typeface="Calibri"/>
              </a:rPr>
              <a:t>circumcise </a:t>
            </a:r>
            <a:r>
              <a:rPr dirty="0" sz="3200" spc="-105" i="1">
                <a:solidFill>
                  <a:srgbClr val="FFFFFF"/>
                </a:solidFill>
                <a:latin typeface="Calibri"/>
                <a:cs typeface="Calibri"/>
              </a:rPr>
              <a:t>them,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135" i="1">
                <a:solidFill>
                  <a:srgbClr val="FFFFFF"/>
                </a:solidFill>
                <a:latin typeface="Calibri"/>
                <a:cs typeface="Calibri"/>
              </a:rPr>
              <a:t>to  </a:t>
            </a:r>
            <a:r>
              <a:rPr dirty="0" sz="3200" i="1">
                <a:solidFill>
                  <a:srgbClr val="FFFFFF"/>
                </a:solidFill>
                <a:latin typeface="Calibri"/>
                <a:cs typeface="Calibri"/>
              </a:rPr>
              <a:t>command </a:t>
            </a:r>
            <a:r>
              <a:rPr dirty="0" sz="3200" spc="-95" i="1">
                <a:solidFill>
                  <a:srgbClr val="FFFFFF"/>
                </a:solidFill>
                <a:latin typeface="Calibri"/>
                <a:cs typeface="Calibri"/>
              </a:rPr>
              <a:t>[them] </a:t>
            </a:r>
            <a:r>
              <a:rPr dirty="0" sz="3200" spc="-135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keep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law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200" spc="-90" i="1">
                <a:solidFill>
                  <a:srgbClr val="FFFFFF"/>
                </a:solidFill>
                <a:latin typeface="Calibri"/>
                <a:cs typeface="Calibri"/>
              </a:rPr>
              <a:t>Moses. </a:t>
            </a:r>
            <a:r>
              <a:rPr dirty="0" sz="3200" spc="185" i="1">
                <a:solidFill>
                  <a:srgbClr val="FFFFFF"/>
                </a:solidFill>
                <a:latin typeface="Calibri"/>
                <a:cs typeface="Calibri"/>
              </a:rPr>
              <a:t>6 </a:t>
            </a:r>
            <a:r>
              <a:rPr dirty="0" sz="3200" spc="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3200" spc="-10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200" spc="-25" i="1">
                <a:solidFill>
                  <a:srgbClr val="FFFFFF"/>
                </a:solidFill>
                <a:latin typeface="Calibri"/>
                <a:cs typeface="Calibri"/>
              </a:rPr>
              <a:t>apostles 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and elders </a:t>
            </a:r>
            <a:r>
              <a:rPr dirty="0" sz="3200" spc="15" i="1">
                <a:solidFill>
                  <a:srgbClr val="FFFFFF"/>
                </a:solidFill>
                <a:latin typeface="Calibri"/>
                <a:cs typeface="Calibri"/>
              </a:rPr>
              <a:t>came </a:t>
            </a:r>
            <a:r>
              <a:rPr dirty="0" sz="3200" spc="-110" i="1">
                <a:solidFill>
                  <a:srgbClr val="FFFFFF"/>
                </a:solidFill>
                <a:latin typeface="Calibri"/>
                <a:cs typeface="Calibri"/>
              </a:rPr>
              <a:t>together </a:t>
            </a:r>
            <a:r>
              <a:rPr dirty="0" sz="3200" spc="-85" i="1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dirty="0" sz="3200" spc="-130" i="1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3200" spc="1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200" spc="-35" i="1">
                <a:solidFill>
                  <a:srgbClr val="FFFFFF"/>
                </a:solidFill>
                <a:latin typeface="Calibri"/>
                <a:cs typeface="Calibri"/>
              </a:rPr>
              <a:t>consider </a:t>
            </a:r>
            <a:r>
              <a:rPr dirty="0" sz="3200" spc="-7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200" spc="-65" i="1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dirty="0" sz="3200" spc="-114" i="1">
                <a:solidFill>
                  <a:srgbClr val="FFFFFF"/>
                </a:solidFill>
                <a:latin typeface="Calibri"/>
                <a:cs typeface="Calibri"/>
              </a:rPr>
              <a:t>matter.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2627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Defense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241800" cy="88900"/>
          </a:xfrm>
          <a:custGeom>
            <a:avLst/>
            <a:gdLst/>
            <a:ahLst/>
            <a:cxnLst/>
            <a:rect l="l" t="t" r="r" b="b"/>
            <a:pathLst>
              <a:path w="4241800" h="88900">
                <a:moveTo>
                  <a:pt x="0" y="0"/>
                </a:moveTo>
                <a:lnTo>
                  <a:pt x="4241799" y="0"/>
                </a:lnTo>
                <a:lnTo>
                  <a:pt x="42417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0665">
              <a:lnSpc>
                <a:spcPct val="100000"/>
              </a:lnSpc>
              <a:spcBef>
                <a:spcPts val="100"/>
              </a:spcBef>
            </a:pPr>
            <a:r>
              <a:rPr dirty="0"/>
              <a:t>Things </a:t>
            </a:r>
            <a:r>
              <a:rPr dirty="0" spc="-75"/>
              <a:t>are </a:t>
            </a:r>
            <a:r>
              <a:rPr dirty="0" spc="-55"/>
              <a:t>personal </a:t>
            </a:r>
            <a:r>
              <a:rPr dirty="0" spc="-60"/>
              <a:t>for</a:t>
            </a:r>
            <a:r>
              <a:rPr dirty="0" spc="90"/>
              <a:t> </a:t>
            </a:r>
            <a:r>
              <a:rPr dirty="0" spc="-10"/>
              <a:t>Titus…</a:t>
            </a:r>
          </a:p>
          <a:p>
            <a:pPr marL="240665" marR="5080">
              <a:lnSpc>
                <a:spcPct val="100000"/>
              </a:lnSpc>
              <a:spcBef>
                <a:spcPts val="25"/>
              </a:spcBef>
            </a:pPr>
            <a:r>
              <a:rPr dirty="0" u="none" spc="85" b="0" i="1">
                <a:latin typeface="Arial Narrow"/>
                <a:cs typeface="Arial Narrow"/>
              </a:rPr>
              <a:t>Gal </a:t>
            </a:r>
            <a:r>
              <a:rPr dirty="0" u="none" spc="-80" b="0" i="1">
                <a:latin typeface="Arial Narrow"/>
                <a:cs typeface="Arial Narrow"/>
              </a:rPr>
              <a:t>2:1 </a:t>
            </a:r>
            <a:r>
              <a:rPr dirty="0" u="none" spc="75" b="0" i="1">
                <a:latin typeface="Arial Narrow"/>
                <a:cs typeface="Arial Narrow"/>
              </a:rPr>
              <a:t>Then fourteen </a:t>
            </a:r>
            <a:r>
              <a:rPr dirty="0" u="none" spc="85" b="0" i="1">
                <a:latin typeface="Arial Narrow"/>
                <a:cs typeface="Arial Narrow"/>
              </a:rPr>
              <a:t>years </a:t>
            </a:r>
            <a:r>
              <a:rPr dirty="0" u="none" spc="95" b="0" i="1">
                <a:latin typeface="Arial Narrow"/>
                <a:cs typeface="Arial Narrow"/>
              </a:rPr>
              <a:t>after </a:t>
            </a:r>
            <a:r>
              <a:rPr dirty="0" u="none" spc="-5" b="0" i="1">
                <a:latin typeface="Arial Narrow"/>
                <a:cs typeface="Arial Narrow"/>
              </a:rPr>
              <a:t>I </a:t>
            </a:r>
            <a:r>
              <a:rPr dirty="0" u="none" spc="85" b="0" i="1">
                <a:latin typeface="Arial Narrow"/>
                <a:cs typeface="Arial Narrow"/>
              </a:rPr>
              <a:t>went </a:t>
            </a:r>
            <a:r>
              <a:rPr dirty="0" u="none" spc="95" b="0" i="1">
                <a:latin typeface="Arial Narrow"/>
                <a:cs typeface="Arial Narrow"/>
              </a:rPr>
              <a:t>up </a:t>
            </a:r>
            <a:r>
              <a:rPr dirty="0" u="none" spc="80" b="0" i="1">
                <a:latin typeface="Arial Narrow"/>
                <a:cs typeface="Arial Narrow"/>
              </a:rPr>
              <a:t>again </a:t>
            </a:r>
            <a:r>
              <a:rPr dirty="0" u="none" spc="100" b="0" i="1">
                <a:latin typeface="Arial Narrow"/>
                <a:cs typeface="Arial Narrow"/>
              </a:rPr>
              <a:t>to </a:t>
            </a:r>
            <a:r>
              <a:rPr dirty="0" u="none" spc="80" b="0" i="1">
                <a:latin typeface="Arial Narrow"/>
                <a:cs typeface="Arial Narrow"/>
              </a:rPr>
              <a:t>Jerusalem </a:t>
            </a:r>
            <a:r>
              <a:rPr dirty="0" u="none" spc="90" b="0" i="1">
                <a:latin typeface="Arial Narrow"/>
                <a:cs typeface="Arial Narrow"/>
              </a:rPr>
              <a:t>with </a:t>
            </a:r>
            <a:r>
              <a:rPr dirty="0" u="none" spc="60" b="0" i="1">
                <a:latin typeface="Arial Narrow"/>
                <a:cs typeface="Arial Narrow"/>
              </a:rPr>
              <a:t>Barnabas, </a:t>
            </a:r>
            <a:r>
              <a:rPr dirty="0" u="none" spc="110" b="0" i="1">
                <a:latin typeface="Arial Narrow"/>
                <a:cs typeface="Arial Narrow"/>
              </a:rPr>
              <a:t>and  </a:t>
            </a:r>
            <a:r>
              <a:rPr dirty="0" u="none" spc="95" b="0" i="1">
                <a:latin typeface="Arial Narrow"/>
                <a:cs typeface="Arial Narrow"/>
              </a:rPr>
              <a:t>took </a:t>
            </a:r>
            <a:r>
              <a:rPr dirty="0" u="none" spc="65" b="0" i="1">
                <a:latin typeface="Arial Narrow"/>
                <a:cs typeface="Arial Narrow"/>
              </a:rPr>
              <a:t>Titus </a:t>
            </a:r>
            <a:r>
              <a:rPr dirty="0" u="none" spc="90" b="0" i="1">
                <a:latin typeface="Arial Narrow"/>
                <a:cs typeface="Arial Narrow"/>
              </a:rPr>
              <a:t>with </a:t>
            </a:r>
            <a:r>
              <a:rPr dirty="0" u="none" spc="114" b="0" i="1">
                <a:latin typeface="Arial Narrow"/>
                <a:cs typeface="Arial Narrow"/>
              </a:rPr>
              <a:t>[me] </a:t>
            </a:r>
            <a:r>
              <a:rPr dirty="0" u="none" spc="30" b="0" i="1">
                <a:latin typeface="Arial Narrow"/>
                <a:cs typeface="Arial Narrow"/>
              </a:rPr>
              <a:t>also. </a:t>
            </a:r>
            <a:r>
              <a:rPr dirty="0" u="none" spc="180" b="0" i="1">
                <a:latin typeface="Arial Narrow"/>
                <a:cs typeface="Arial Narrow"/>
              </a:rPr>
              <a:t>2 </a:t>
            </a:r>
            <a:r>
              <a:rPr dirty="0" u="none" spc="120" b="0" i="1">
                <a:latin typeface="Arial Narrow"/>
                <a:cs typeface="Arial Narrow"/>
              </a:rPr>
              <a:t>And </a:t>
            </a:r>
            <a:r>
              <a:rPr dirty="0" u="none" spc="-5" b="0" i="1">
                <a:latin typeface="Arial Narrow"/>
                <a:cs typeface="Arial Narrow"/>
              </a:rPr>
              <a:t>I </a:t>
            </a:r>
            <a:r>
              <a:rPr dirty="0" u="none" spc="85" b="0" i="1">
                <a:latin typeface="Arial Narrow"/>
                <a:cs typeface="Arial Narrow"/>
              </a:rPr>
              <a:t>went </a:t>
            </a:r>
            <a:r>
              <a:rPr dirty="0" u="none" spc="95" b="0" i="1">
                <a:latin typeface="Arial Narrow"/>
                <a:cs typeface="Arial Narrow"/>
              </a:rPr>
              <a:t>up </a:t>
            </a:r>
            <a:r>
              <a:rPr dirty="0" u="none" spc="135" b="0" i="1">
                <a:latin typeface="Arial Narrow"/>
                <a:cs typeface="Arial Narrow"/>
              </a:rPr>
              <a:t>by </a:t>
            </a:r>
            <a:r>
              <a:rPr dirty="0" u="none" spc="50" b="0" i="1">
                <a:latin typeface="Arial Narrow"/>
                <a:cs typeface="Arial Narrow"/>
              </a:rPr>
              <a:t>revelation, </a:t>
            </a:r>
            <a:r>
              <a:rPr dirty="0" u="none" spc="110" b="0" i="1">
                <a:latin typeface="Arial Narrow"/>
                <a:cs typeface="Arial Narrow"/>
              </a:rPr>
              <a:t>and </a:t>
            </a:r>
            <a:r>
              <a:rPr dirty="0" u="none" spc="114" b="0" i="1">
                <a:latin typeface="Arial Narrow"/>
                <a:cs typeface="Arial Narrow"/>
              </a:rPr>
              <a:t>communicated </a:t>
            </a:r>
            <a:r>
              <a:rPr dirty="0" u="none" spc="90" b="0" i="1">
                <a:latin typeface="Arial Narrow"/>
                <a:cs typeface="Arial Narrow"/>
              </a:rPr>
              <a:t>unto  </a:t>
            </a:r>
            <a:r>
              <a:rPr dirty="0" u="none" spc="135" b="0" i="1">
                <a:latin typeface="Arial Narrow"/>
                <a:cs typeface="Arial Narrow"/>
              </a:rPr>
              <a:t>them </a:t>
            </a:r>
            <a:r>
              <a:rPr dirty="0" u="none" spc="114" b="0" i="1">
                <a:latin typeface="Arial Narrow"/>
                <a:cs typeface="Arial Narrow"/>
              </a:rPr>
              <a:t>that </a:t>
            </a:r>
            <a:r>
              <a:rPr dirty="0" u="none" spc="60" b="0" i="1">
                <a:latin typeface="Arial Narrow"/>
                <a:cs typeface="Arial Narrow"/>
              </a:rPr>
              <a:t>gospel </a:t>
            </a:r>
            <a:r>
              <a:rPr dirty="0" u="none" spc="80" b="0" i="1">
                <a:latin typeface="Arial Narrow"/>
                <a:cs typeface="Arial Narrow"/>
              </a:rPr>
              <a:t>which </a:t>
            </a:r>
            <a:r>
              <a:rPr dirty="0" u="none" spc="-5" b="0" i="1">
                <a:latin typeface="Arial Narrow"/>
                <a:cs typeface="Arial Narrow"/>
              </a:rPr>
              <a:t>I </a:t>
            </a:r>
            <a:r>
              <a:rPr dirty="0" u="none" spc="85" b="0" i="1">
                <a:latin typeface="Arial Narrow"/>
                <a:cs typeface="Arial Narrow"/>
              </a:rPr>
              <a:t>preach </a:t>
            </a:r>
            <a:r>
              <a:rPr dirty="0" u="none" spc="125" b="0" i="1">
                <a:latin typeface="Arial Narrow"/>
                <a:cs typeface="Arial Narrow"/>
              </a:rPr>
              <a:t>among </a:t>
            </a:r>
            <a:r>
              <a:rPr dirty="0" u="none" spc="80" b="0" i="1">
                <a:latin typeface="Arial Narrow"/>
                <a:cs typeface="Arial Narrow"/>
              </a:rPr>
              <a:t>the </a:t>
            </a:r>
            <a:r>
              <a:rPr dirty="0" u="none" spc="30" b="0" i="1">
                <a:latin typeface="Arial Narrow"/>
                <a:cs typeface="Arial Narrow"/>
              </a:rPr>
              <a:t>Gentiles, </a:t>
            </a:r>
            <a:r>
              <a:rPr dirty="0" u="none" spc="95" b="0" i="1">
                <a:latin typeface="Arial Narrow"/>
                <a:cs typeface="Arial Narrow"/>
              </a:rPr>
              <a:t>but </a:t>
            </a:r>
            <a:r>
              <a:rPr dirty="0" u="none" spc="90" b="0" i="1">
                <a:latin typeface="Arial Narrow"/>
                <a:cs typeface="Arial Narrow"/>
              </a:rPr>
              <a:t>privately </a:t>
            </a:r>
            <a:r>
              <a:rPr dirty="0" u="none" spc="100" b="0" i="1">
                <a:latin typeface="Arial Narrow"/>
                <a:cs typeface="Arial Narrow"/>
              </a:rPr>
              <a:t>to </a:t>
            </a:r>
            <a:r>
              <a:rPr dirty="0" u="none" spc="135" b="0" i="1">
                <a:latin typeface="Arial Narrow"/>
                <a:cs typeface="Arial Narrow"/>
              </a:rPr>
              <a:t>them </a:t>
            </a:r>
            <a:r>
              <a:rPr dirty="0" u="none" spc="80" b="0" i="1">
                <a:latin typeface="Arial Narrow"/>
                <a:cs typeface="Arial Narrow"/>
              </a:rPr>
              <a:t>which  </a:t>
            </a:r>
            <a:r>
              <a:rPr dirty="0" u="none" spc="55" b="0" i="1">
                <a:latin typeface="Arial Narrow"/>
                <a:cs typeface="Arial Narrow"/>
              </a:rPr>
              <a:t>were </a:t>
            </a:r>
            <a:r>
              <a:rPr dirty="0" u="none" spc="110" b="0" i="1">
                <a:latin typeface="Arial Narrow"/>
                <a:cs typeface="Arial Narrow"/>
              </a:rPr>
              <a:t>of </a:t>
            </a:r>
            <a:r>
              <a:rPr dirty="0" u="none" spc="65" b="0" i="1">
                <a:latin typeface="Arial Narrow"/>
                <a:cs typeface="Arial Narrow"/>
              </a:rPr>
              <a:t>reputation, </a:t>
            </a:r>
            <a:r>
              <a:rPr dirty="0" u="none" spc="60" b="0" i="1">
                <a:latin typeface="Arial Narrow"/>
                <a:cs typeface="Arial Narrow"/>
              </a:rPr>
              <a:t>lest </a:t>
            </a:r>
            <a:r>
              <a:rPr dirty="0" u="none" spc="135" b="0" i="1">
                <a:latin typeface="Arial Narrow"/>
                <a:cs typeface="Arial Narrow"/>
              </a:rPr>
              <a:t>by </a:t>
            </a:r>
            <a:r>
              <a:rPr dirty="0" u="none" spc="130" b="0" i="1">
                <a:latin typeface="Arial Narrow"/>
                <a:cs typeface="Arial Narrow"/>
              </a:rPr>
              <a:t>any </a:t>
            </a:r>
            <a:r>
              <a:rPr dirty="0" u="none" spc="110" b="0" i="1">
                <a:latin typeface="Arial Narrow"/>
                <a:cs typeface="Arial Narrow"/>
              </a:rPr>
              <a:t>means </a:t>
            </a:r>
            <a:r>
              <a:rPr dirty="0" u="none" spc="-5" b="0" i="1">
                <a:latin typeface="Arial Narrow"/>
                <a:cs typeface="Arial Narrow"/>
              </a:rPr>
              <a:t>I </a:t>
            </a:r>
            <a:r>
              <a:rPr dirty="0" u="none" spc="75" b="0" i="1">
                <a:latin typeface="Arial Narrow"/>
                <a:cs typeface="Arial Narrow"/>
              </a:rPr>
              <a:t>should </a:t>
            </a:r>
            <a:r>
              <a:rPr dirty="0" u="none" spc="20" b="0" i="1">
                <a:latin typeface="Arial Narrow"/>
                <a:cs typeface="Arial Narrow"/>
              </a:rPr>
              <a:t>run, </a:t>
            </a:r>
            <a:r>
              <a:rPr dirty="0" u="none" spc="80" b="0" i="1">
                <a:latin typeface="Arial Narrow"/>
                <a:cs typeface="Arial Narrow"/>
              </a:rPr>
              <a:t>or </a:t>
            </a:r>
            <a:r>
              <a:rPr dirty="0" u="none" spc="110" b="0" i="1">
                <a:latin typeface="Arial Narrow"/>
                <a:cs typeface="Arial Narrow"/>
              </a:rPr>
              <a:t>had </a:t>
            </a:r>
            <a:r>
              <a:rPr dirty="0" u="none" spc="20" b="0" i="1">
                <a:latin typeface="Arial Narrow"/>
                <a:cs typeface="Arial Narrow"/>
              </a:rPr>
              <a:t>run, </a:t>
            </a:r>
            <a:r>
              <a:rPr dirty="0" u="none" spc="60" b="0" i="1">
                <a:latin typeface="Arial Narrow"/>
                <a:cs typeface="Arial Narrow"/>
              </a:rPr>
              <a:t>in </a:t>
            </a:r>
            <a:r>
              <a:rPr dirty="0" u="none" spc="25" b="0" i="1">
                <a:latin typeface="Arial Narrow"/>
                <a:cs typeface="Arial Narrow"/>
              </a:rPr>
              <a:t>vain. </a:t>
            </a:r>
            <a:r>
              <a:rPr dirty="0" u="none" spc="204" b="0" i="1">
                <a:latin typeface="Arial Narrow"/>
                <a:cs typeface="Arial Narrow"/>
              </a:rPr>
              <a:t>3 </a:t>
            </a:r>
            <a:r>
              <a:rPr dirty="0" spc="70" b="0" i="1">
                <a:latin typeface="Arial Narrow"/>
                <a:cs typeface="Arial Narrow"/>
              </a:rPr>
              <a:t>But </a:t>
            </a:r>
            <a:r>
              <a:rPr dirty="0" spc="65" b="0" i="1">
                <a:latin typeface="Arial Narrow"/>
                <a:cs typeface="Arial Narrow"/>
              </a:rPr>
              <a:t>neither </a:t>
            </a:r>
            <a:r>
              <a:rPr dirty="0" u="none" spc="65" b="0" i="1">
                <a:latin typeface="Arial Narrow"/>
                <a:cs typeface="Arial Narrow"/>
              </a:rPr>
              <a:t> </a:t>
            </a:r>
            <a:r>
              <a:rPr dirty="0" spc="25" b="0" i="1">
                <a:latin typeface="Arial Narrow"/>
                <a:cs typeface="Arial Narrow"/>
              </a:rPr>
              <a:t>Titus, </a:t>
            </a:r>
            <a:r>
              <a:rPr dirty="0" spc="100" b="0" i="1">
                <a:latin typeface="Arial Narrow"/>
                <a:cs typeface="Arial Narrow"/>
              </a:rPr>
              <a:t>who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90" b="0" i="1">
                <a:latin typeface="Arial Narrow"/>
                <a:cs typeface="Arial Narrow"/>
              </a:rPr>
              <a:t>was</a:t>
            </a:r>
            <a:r>
              <a:rPr dirty="0" spc="25" b="0" i="1">
                <a:latin typeface="Arial Narrow"/>
                <a:cs typeface="Arial Narrow"/>
              </a:rPr>
              <a:t> </a:t>
            </a:r>
            <a:r>
              <a:rPr dirty="0" spc="90" b="0" i="1">
                <a:latin typeface="Arial Narrow"/>
                <a:cs typeface="Arial Narrow"/>
              </a:rPr>
              <a:t>with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50" b="0" i="1">
                <a:latin typeface="Arial Narrow"/>
                <a:cs typeface="Arial Narrow"/>
              </a:rPr>
              <a:t>me,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55" b="0" i="1">
                <a:latin typeface="Arial Narrow"/>
                <a:cs typeface="Arial Narrow"/>
              </a:rPr>
              <a:t>being</a:t>
            </a:r>
            <a:r>
              <a:rPr dirty="0" spc="25" b="0" i="1">
                <a:latin typeface="Arial Narrow"/>
                <a:cs typeface="Arial Narrow"/>
              </a:rPr>
              <a:t> </a:t>
            </a:r>
            <a:r>
              <a:rPr dirty="0" spc="135" b="0" i="1">
                <a:latin typeface="Arial Narrow"/>
                <a:cs typeface="Arial Narrow"/>
              </a:rPr>
              <a:t>a</a:t>
            </a:r>
            <a:r>
              <a:rPr dirty="0" spc="25" b="0" i="1">
                <a:latin typeface="Arial Narrow"/>
                <a:cs typeface="Arial Narrow"/>
              </a:rPr>
              <a:t> </a:t>
            </a:r>
            <a:r>
              <a:rPr dirty="0" spc="15" b="0" i="1">
                <a:latin typeface="Arial Narrow"/>
                <a:cs typeface="Arial Narrow"/>
              </a:rPr>
              <a:t>Greek,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90" b="0" i="1">
                <a:latin typeface="Arial Narrow"/>
                <a:cs typeface="Arial Narrow"/>
              </a:rPr>
              <a:t>was</a:t>
            </a:r>
            <a:r>
              <a:rPr dirty="0" spc="25" b="0" i="1">
                <a:latin typeface="Arial Narrow"/>
                <a:cs typeface="Arial Narrow"/>
              </a:rPr>
              <a:t> </a:t>
            </a:r>
            <a:r>
              <a:rPr dirty="0" spc="95" b="0" i="1">
                <a:latin typeface="Arial Narrow"/>
                <a:cs typeface="Arial Narrow"/>
              </a:rPr>
              <a:t>compelled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100" b="0" i="1">
                <a:latin typeface="Arial Narrow"/>
                <a:cs typeface="Arial Narrow"/>
              </a:rPr>
              <a:t>to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55" b="0" i="1">
                <a:latin typeface="Arial Narrow"/>
                <a:cs typeface="Arial Narrow"/>
              </a:rPr>
              <a:t>be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55" b="0" i="1">
                <a:latin typeface="Arial Narrow"/>
                <a:cs typeface="Arial Narrow"/>
              </a:rPr>
              <a:t>circumcised</a:t>
            </a:r>
            <a:r>
              <a:rPr dirty="0" u="none" spc="55" b="0" i="1">
                <a:latin typeface="Arial Narrow"/>
                <a:cs typeface="Arial Narrow"/>
              </a:rPr>
              <a:t>:</a:t>
            </a:r>
            <a:r>
              <a:rPr dirty="0" u="none" spc="35" b="0" i="1">
                <a:latin typeface="Arial Narrow"/>
                <a:cs typeface="Arial Narrow"/>
              </a:rPr>
              <a:t> </a:t>
            </a:r>
            <a:r>
              <a:rPr dirty="0" u="none" spc="200" b="0" i="1">
                <a:latin typeface="Arial Narrow"/>
                <a:cs typeface="Arial Narrow"/>
              </a:rPr>
              <a:t>4</a:t>
            </a:r>
            <a:r>
              <a:rPr dirty="0" u="none" spc="35" b="0" i="1">
                <a:latin typeface="Arial Narrow"/>
                <a:cs typeface="Arial Narrow"/>
              </a:rPr>
              <a:t> </a:t>
            </a:r>
            <a:r>
              <a:rPr dirty="0" u="none" spc="120" b="0" i="1">
                <a:latin typeface="Arial Narrow"/>
                <a:cs typeface="Arial Narrow"/>
              </a:rPr>
              <a:t>And</a:t>
            </a:r>
            <a:r>
              <a:rPr dirty="0" u="none" spc="25" b="0" i="1">
                <a:latin typeface="Arial Narrow"/>
                <a:cs typeface="Arial Narrow"/>
              </a:rPr>
              <a:t> </a:t>
            </a:r>
            <a:r>
              <a:rPr dirty="0" u="none" spc="114" b="0" i="1">
                <a:latin typeface="Arial Narrow"/>
                <a:cs typeface="Arial Narrow"/>
              </a:rPr>
              <a:t>that  </a:t>
            </a:r>
            <a:r>
              <a:rPr dirty="0" u="none" spc="60" b="0" i="1">
                <a:latin typeface="Arial Narrow"/>
                <a:cs typeface="Arial Narrow"/>
              </a:rPr>
              <a:t>because </a:t>
            </a:r>
            <a:r>
              <a:rPr dirty="0" u="none" spc="110" b="0" i="1">
                <a:latin typeface="Arial Narrow"/>
                <a:cs typeface="Arial Narrow"/>
              </a:rPr>
              <a:t>of </a:t>
            </a:r>
            <a:r>
              <a:rPr dirty="0" spc="75" b="0" i="1">
                <a:latin typeface="Arial Narrow"/>
                <a:cs typeface="Arial Narrow"/>
              </a:rPr>
              <a:t>false brethren</a:t>
            </a:r>
            <a:r>
              <a:rPr dirty="0" u="none" spc="75" b="0" i="1">
                <a:latin typeface="Arial Narrow"/>
                <a:cs typeface="Arial Narrow"/>
              </a:rPr>
              <a:t> </a:t>
            </a:r>
            <a:r>
              <a:rPr dirty="0" u="none" spc="80" b="0" i="1">
                <a:latin typeface="Arial Narrow"/>
                <a:cs typeface="Arial Narrow"/>
              </a:rPr>
              <a:t>unawares brought </a:t>
            </a:r>
            <a:r>
              <a:rPr dirty="0" u="none" spc="-15" b="0" i="1">
                <a:latin typeface="Arial Narrow"/>
                <a:cs typeface="Arial Narrow"/>
              </a:rPr>
              <a:t>in, </a:t>
            </a:r>
            <a:r>
              <a:rPr dirty="0" u="none" spc="100" b="0" i="1">
                <a:latin typeface="Arial Narrow"/>
                <a:cs typeface="Arial Narrow"/>
              </a:rPr>
              <a:t>who </a:t>
            </a:r>
            <a:r>
              <a:rPr dirty="0" u="none" spc="125" b="0" i="1">
                <a:latin typeface="Arial Narrow"/>
                <a:cs typeface="Arial Narrow"/>
              </a:rPr>
              <a:t>came </a:t>
            </a:r>
            <a:r>
              <a:rPr dirty="0" u="none" spc="60" b="0" i="1">
                <a:latin typeface="Arial Narrow"/>
                <a:cs typeface="Arial Narrow"/>
              </a:rPr>
              <a:t>in </a:t>
            </a:r>
            <a:r>
              <a:rPr dirty="0" u="none" spc="80" b="0" i="1">
                <a:latin typeface="Arial Narrow"/>
                <a:cs typeface="Arial Narrow"/>
              </a:rPr>
              <a:t>privily </a:t>
            </a:r>
            <a:r>
              <a:rPr dirty="0" u="none" spc="100" b="0" i="1">
                <a:latin typeface="Arial Narrow"/>
                <a:cs typeface="Arial Narrow"/>
              </a:rPr>
              <a:t>to </a:t>
            </a:r>
            <a:r>
              <a:rPr dirty="0" u="none" spc="105" b="0" i="1">
                <a:latin typeface="Arial Narrow"/>
                <a:cs typeface="Arial Narrow"/>
              </a:rPr>
              <a:t>spy </a:t>
            </a:r>
            <a:r>
              <a:rPr dirty="0" u="none" spc="85" b="0" i="1">
                <a:latin typeface="Arial Narrow"/>
                <a:cs typeface="Arial Narrow"/>
              </a:rPr>
              <a:t>out </a:t>
            </a:r>
            <a:r>
              <a:rPr dirty="0" u="none" spc="75" b="0" i="1">
                <a:latin typeface="Arial Narrow"/>
                <a:cs typeface="Arial Narrow"/>
              </a:rPr>
              <a:t>our  </a:t>
            </a:r>
            <a:r>
              <a:rPr dirty="0" u="none" spc="85" b="0" i="1">
                <a:latin typeface="Arial Narrow"/>
                <a:cs typeface="Arial Narrow"/>
              </a:rPr>
              <a:t>liberty </a:t>
            </a:r>
            <a:r>
              <a:rPr dirty="0" u="none" spc="80" b="0" i="1">
                <a:latin typeface="Arial Narrow"/>
                <a:cs typeface="Arial Narrow"/>
              </a:rPr>
              <a:t>which </a:t>
            </a:r>
            <a:r>
              <a:rPr dirty="0" u="none" spc="60" b="0" i="1">
                <a:latin typeface="Arial Narrow"/>
                <a:cs typeface="Arial Narrow"/>
              </a:rPr>
              <a:t>we </a:t>
            </a:r>
            <a:r>
              <a:rPr dirty="0" u="none" spc="75" b="0" i="1">
                <a:latin typeface="Arial Narrow"/>
                <a:cs typeface="Arial Narrow"/>
              </a:rPr>
              <a:t>have </a:t>
            </a:r>
            <a:r>
              <a:rPr dirty="0" u="none" spc="60" b="0" i="1">
                <a:latin typeface="Arial Narrow"/>
                <a:cs typeface="Arial Narrow"/>
              </a:rPr>
              <a:t>in </a:t>
            </a:r>
            <a:r>
              <a:rPr dirty="0" u="none" spc="70" b="0" i="1">
                <a:latin typeface="Arial Narrow"/>
                <a:cs typeface="Arial Narrow"/>
              </a:rPr>
              <a:t>Christ </a:t>
            </a:r>
            <a:r>
              <a:rPr dirty="0" u="none" spc="-5" b="0" i="1">
                <a:latin typeface="Arial Narrow"/>
                <a:cs typeface="Arial Narrow"/>
              </a:rPr>
              <a:t>Jesus, </a:t>
            </a:r>
            <a:r>
              <a:rPr dirty="0" u="none" spc="114" b="0" i="1">
                <a:latin typeface="Arial Narrow"/>
                <a:cs typeface="Arial Narrow"/>
              </a:rPr>
              <a:t>that </a:t>
            </a:r>
            <a:r>
              <a:rPr dirty="0" u="none" spc="100" b="0" i="1">
                <a:latin typeface="Arial Narrow"/>
                <a:cs typeface="Arial Narrow"/>
              </a:rPr>
              <a:t>they </a:t>
            </a:r>
            <a:r>
              <a:rPr dirty="0" u="none" spc="110" b="0" i="1">
                <a:latin typeface="Arial Narrow"/>
                <a:cs typeface="Arial Narrow"/>
              </a:rPr>
              <a:t>might </a:t>
            </a:r>
            <a:r>
              <a:rPr dirty="0" u="none" spc="65" b="0" i="1">
                <a:latin typeface="Arial Narrow"/>
                <a:cs typeface="Arial Narrow"/>
              </a:rPr>
              <a:t>bring </a:t>
            </a:r>
            <a:r>
              <a:rPr dirty="0" u="none" spc="50" b="0" i="1">
                <a:latin typeface="Arial Narrow"/>
                <a:cs typeface="Arial Narrow"/>
              </a:rPr>
              <a:t>us </a:t>
            </a:r>
            <a:r>
              <a:rPr dirty="0" u="none" spc="80" b="0" i="1">
                <a:latin typeface="Arial Narrow"/>
                <a:cs typeface="Arial Narrow"/>
              </a:rPr>
              <a:t>into </a:t>
            </a:r>
            <a:r>
              <a:rPr dirty="0" u="none" spc="45" b="0" i="1">
                <a:latin typeface="Arial Narrow"/>
                <a:cs typeface="Arial Narrow"/>
              </a:rPr>
              <a:t>bondage: </a:t>
            </a:r>
            <a:r>
              <a:rPr dirty="0" u="none" spc="235" b="0" i="1">
                <a:latin typeface="Arial Narrow"/>
                <a:cs typeface="Arial Narrow"/>
              </a:rPr>
              <a:t>5 </a:t>
            </a:r>
            <a:r>
              <a:rPr dirty="0" u="none" spc="80" b="0" i="1">
                <a:latin typeface="Arial Narrow"/>
                <a:cs typeface="Arial Narrow"/>
              </a:rPr>
              <a:t>To  </a:t>
            </a:r>
            <a:r>
              <a:rPr dirty="0" u="none" spc="145" b="0" i="1">
                <a:latin typeface="Arial Narrow"/>
                <a:cs typeface="Arial Narrow"/>
              </a:rPr>
              <a:t>whom </a:t>
            </a:r>
            <a:r>
              <a:rPr dirty="0" u="none" spc="60" b="0" i="1">
                <a:latin typeface="Arial Narrow"/>
                <a:cs typeface="Arial Narrow"/>
              </a:rPr>
              <a:t>we </a:t>
            </a:r>
            <a:r>
              <a:rPr dirty="0" u="none" spc="55" b="0" i="1">
                <a:latin typeface="Arial Narrow"/>
                <a:cs typeface="Arial Narrow"/>
              </a:rPr>
              <a:t>gave </a:t>
            </a:r>
            <a:r>
              <a:rPr dirty="0" u="none" spc="80" b="0" i="1">
                <a:latin typeface="Arial Narrow"/>
                <a:cs typeface="Arial Narrow"/>
              </a:rPr>
              <a:t>place </a:t>
            </a:r>
            <a:r>
              <a:rPr dirty="0" u="none" spc="135" b="0" i="1">
                <a:latin typeface="Arial Narrow"/>
                <a:cs typeface="Arial Narrow"/>
              </a:rPr>
              <a:t>by </a:t>
            </a:r>
            <a:r>
              <a:rPr dirty="0" u="none" spc="40" b="0" i="1">
                <a:latin typeface="Arial Narrow"/>
                <a:cs typeface="Arial Narrow"/>
              </a:rPr>
              <a:t>subjection, </a:t>
            </a:r>
            <a:r>
              <a:rPr dirty="0" u="none" spc="5" b="0" i="1">
                <a:latin typeface="Arial Narrow"/>
                <a:cs typeface="Arial Narrow"/>
              </a:rPr>
              <a:t>no, </a:t>
            </a:r>
            <a:r>
              <a:rPr dirty="0" u="none" spc="100" b="0" i="1">
                <a:latin typeface="Arial Narrow"/>
                <a:cs typeface="Arial Narrow"/>
              </a:rPr>
              <a:t>not </a:t>
            </a:r>
            <a:r>
              <a:rPr dirty="0" u="none" spc="95" b="0" i="1">
                <a:latin typeface="Arial Narrow"/>
                <a:cs typeface="Arial Narrow"/>
              </a:rPr>
              <a:t>for </a:t>
            </a:r>
            <a:r>
              <a:rPr dirty="0" u="none" spc="114" b="0" i="1">
                <a:latin typeface="Arial Narrow"/>
                <a:cs typeface="Arial Narrow"/>
              </a:rPr>
              <a:t>an </a:t>
            </a:r>
            <a:r>
              <a:rPr dirty="0" u="none" spc="30" b="0" i="1">
                <a:latin typeface="Arial Narrow"/>
                <a:cs typeface="Arial Narrow"/>
              </a:rPr>
              <a:t>hour; </a:t>
            </a:r>
            <a:r>
              <a:rPr dirty="0" u="none" spc="114" b="0" i="1">
                <a:latin typeface="Arial Narrow"/>
                <a:cs typeface="Arial Narrow"/>
              </a:rPr>
              <a:t>that </a:t>
            </a:r>
            <a:r>
              <a:rPr dirty="0" u="none" spc="80" b="0" i="1">
                <a:latin typeface="Arial Narrow"/>
                <a:cs typeface="Arial Narrow"/>
              </a:rPr>
              <a:t>the </a:t>
            </a:r>
            <a:r>
              <a:rPr dirty="0" u="none" spc="100" b="0" i="1">
                <a:latin typeface="Arial Narrow"/>
                <a:cs typeface="Arial Narrow"/>
              </a:rPr>
              <a:t>truth </a:t>
            </a:r>
            <a:r>
              <a:rPr dirty="0" u="none" spc="110" b="0" i="1">
                <a:latin typeface="Arial Narrow"/>
                <a:cs typeface="Arial Narrow"/>
              </a:rPr>
              <a:t>of </a:t>
            </a:r>
            <a:r>
              <a:rPr dirty="0" u="none" spc="80" b="0" i="1">
                <a:latin typeface="Arial Narrow"/>
                <a:cs typeface="Arial Narrow"/>
              </a:rPr>
              <a:t>the </a:t>
            </a:r>
            <a:r>
              <a:rPr dirty="0" u="none" spc="55" b="0" i="1">
                <a:latin typeface="Arial Narrow"/>
                <a:cs typeface="Arial Narrow"/>
              </a:rPr>
              <a:t>gospel  </a:t>
            </a:r>
            <a:r>
              <a:rPr dirty="0" u="none" spc="110" b="0" i="1">
                <a:latin typeface="Arial Narrow"/>
                <a:cs typeface="Arial Narrow"/>
              </a:rPr>
              <a:t>might </a:t>
            </a:r>
            <a:r>
              <a:rPr dirty="0" u="none" spc="70" b="0" i="1">
                <a:latin typeface="Arial Narrow"/>
                <a:cs typeface="Arial Narrow"/>
              </a:rPr>
              <a:t>continue </a:t>
            </a:r>
            <a:r>
              <a:rPr dirty="0" u="none" spc="90" b="0" i="1">
                <a:latin typeface="Arial Narrow"/>
                <a:cs typeface="Arial Narrow"/>
              </a:rPr>
              <a:t>with </a:t>
            </a:r>
            <a:r>
              <a:rPr dirty="0" u="none" spc="35" b="0" i="1">
                <a:latin typeface="Arial Narrow"/>
                <a:cs typeface="Arial Narrow"/>
              </a:rPr>
              <a:t>you. </a:t>
            </a:r>
            <a:r>
              <a:rPr dirty="0" u="none" spc="260" b="0" i="1">
                <a:latin typeface="Arial Narrow"/>
                <a:cs typeface="Arial Narrow"/>
              </a:rPr>
              <a:t>6 </a:t>
            </a:r>
            <a:r>
              <a:rPr dirty="0" u="none" spc="70" b="0" i="1">
                <a:latin typeface="Arial Narrow"/>
                <a:cs typeface="Arial Narrow"/>
              </a:rPr>
              <a:t>But </a:t>
            </a:r>
            <a:r>
              <a:rPr dirty="0" u="none" spc="110" b="0" i="1">
                <a:latin typeface="Arial Narrow"/>
                <a:cs typeface="Arial Narrow"/>
              </a:rPr>
              <a:t>of </a:t>
            </a:r>
            <a:r>
              <a:rPr dirty="0" u="none" spc="55" b="0" i="1">
                <a:latin typeface="Arial Narrow"/>
                <a:cs typeface="Arial Narrow"/>
              </a:rPr>
              <a:t>these </a:t>
            </a:r>
            <a:r>
              <a:rPr dirty="0" u="none" spc="100" b="0" i="1">
                <a:latin typeface="Arial Narrow"/>
                <a:cs typeface="Arial Narrow"/>
              </a:rPr>
              <a:t>who </a:t>
            </a:r>
            <a:r>
              <a:rPr dirty="0" u="none" spc="80" b="0" i="1">
                <a:latin typeface="Arial Narrow"/>
                <a:cs typeface="Arial Narrow"/>
              </a:rPr>
              <a:t>seemed </a:t>
            </a:r>
            <a:r>
              <a:rPr dirty="0" u="none" spc="100" b="0" i="1">
                <a:latin typeface="Arial Narrow"/>
                <a:cs typeface="Arial Narrow"/>
              </a:rPr>
              <a:t>to </a:t>
            </a:r>
            <a:r>
              <a:rPr dirty="0" u="none" spc="55" b="0" i="1">
                <a:latin typeface="Arial Narrow"/>
                <a:cs typeface="Arial Narrow"/>
              </a:rPr>
              <a:t>be </a:t>
            </a:r>
            <a:r>
              <a:rPr dirty="0" u="none" spc="80" b="0" i="1">
                <a:latin typeface="Arial Narrow"/>
                <a:cs typeface="Arial Narrow"/>
              </a:rPr>
              <a:t>somewhat, </a:t>
            </a:r>
            <a:r>
              <a:rPr dirty="0" u="none" spc="70" b="0" i="1">
                <a:latin typeface="Arial Narrow"/>
                <a:cs typeface="Arial Narrow"/>
              </a:rPr>
              <a:t>(whatsoever  </a:t>
            </a:r>
            <a:r>
              <a:rPr dirty="0" u="none" spc="100" b="0" i="1">
                <a:latin typeface="Arial Narrow"/>
                <a:cs typeface="Arial Narrow"/>
              </a:rPr>
              <a:t>they </a:t>
            </a:r>
            <a:r>
              <a:rPr dirty="0" u="none" spc="10" b="0" i="1">
                <a:latin typeface="Arial Narrow"/>
                <a:cs typeface="Arial Narrow"/>
              </a:rPr>
              <a:t>were, </a:t>
            </a:r>
            <a:r>
              <a:rPr dirty="0" u="none" spc="70" b="0" i="1">
                <a:latin typeface="Arial Narrow"/>
                <a:cs typeface="Arial Narrow"/>
              </a:rPr>
              <a:t>it </a:t>
            </a:r>
            <a:r>
              <a:rPr dirty="0" u="none" spc="125" b="0" i="1">
                <a:latin typeface="Arial Narrow"/>
                <a:cs typeface="Arial Narrow"/>
              </a:rPr>
              <a:t>maketh </a:t>
            </a:r>
            <a:r>
              <a:rPr dirty="0" u="none" spc="90" b="0" i="1">
                <a:latin typeface="Arial Narrow"/>
                <a:cs typeface="Arial Narrow"/>
              </a:rPr>
              <a:t>no </a:t>
            </a:r>
            <a:r>
              <a:rPr dirty="0" u="none" spc="125" b="0" i="1">
                <a:latin typeface="Arial Narrow"/>
                <a:cs typeface="Arial Narrow"/>
              </a:rPr>
              <a:t>matter </a:t>
            </a:r>
            <a:r>
              <a:rPr dirty="0" u="none" spc="100" b="0" i="1">
                <a:latin typeface="Arial Narrow"/>
                <a:cs typeface="Arial Narrow"/>
              </a:rPr>
              <a:t>to </a:t>
            </a:r>
            <a:r>
              <a:rPr dirty="0" u="none" spc="45" b="0" i="1">
                <a:latin typeface="Arial Narrow"/>
                <a:cs typeface="Arial Narrow"/>
              </a:rPr>
              <a:t>me: </a:t>
            </a:r>
            <a:r>
              <a:rPr dirty="0" u="none" spc="80" b="0" i="1">
                <a:latin typeface="Arial Narrow"/>
                <a:cs typeface="Arial Narrow"/>
              </a:rPr>
              <a:t>God </a:t>
            </a:r>
            <a:r>
              <a:rPr dirty="0" u="none" spc="85" b="0" i="1">
                <a:latin typeface="Arial Narrow"/>
                <a:cs typeface="Arial Narrow"/>
              </a:rPr>
              <a:t>accepteth </a:t>
            </a:r>
            <a:r>
              <a:rPr dirty="0" u="none" spc="90" b="0" i="1">
                <a:latin typeface="Arial Narrow"/>
                <a:cs typeface="Arial Narrow"/>
              </a:rPr>
              <a:t>no </a:t>
            </a:r>
            <a:r>
              <a:rPr dirty="0" u="none" spc="114" b="0" i="1">
                <a:latin typeface="Arial Narrow"/>
                <a:cs typeface="Arial Narrow"/>
              </a:rPr>
              <a:t>man's </a:t>
            </a:r>
            <a:r>
              <a:rPr dirty="0" u="none" spc="40" b="0" i="1">
                <a:latin typeface="Arial Narrow"/>
                <a:cs typeface="Arial Narrow"/>
              </a:rPr>
              <a:t>person:) </a:t>
            </a:r>
            <a:r>
              <a:rPr dirty="0" u="none" spc="100" b="0" i="1">
                <a:latin typeface="Arial Narrow"/>
                <a:cs typeface="Arial Narrow"/>
              </a:rPr>
              <a:t>for they  who</a:t>
            </a:r>
            <a:r>
              <a:rPr dirty="0" u="none" spc="25" b="0" i="1">
                <a:latin typeface="Arial Narrow"/>
                <a:cs typeface="Arial Narrow"/>
              </a:rPr>
              <a:t> </a:t>
            </a:r>
            <a:r>
              <a:rPr dirty="0" u="none" spc="75" b="0" i="1">
                <a:latin typeface="Arial Narrow"/>
                <a:cs typeface="Arial Narrow"/>
              </a:rPr>
              <a:t>seemed</a:t>
            </a:r>
            <a:r>
              <a:rPr dirty="0" u="none" spc="20" b="0" i="1">
                <a:latin typeface="Arial Narrow"/>
                <a:cs typeface="Arial Narrow"/>
              </a:rPr>
              <a:t> </a:t>
            </a:r>
            <a:r>
              <a:rPr dirty="0" u="none" spc="90" b="0" i="1">
                <a:latin typeface="Arial Narrow"/>
                <a:cs typeface="Arial Narrow"/>
              </a:rPr>
              <a:t>[to</a:t>
            </a:r>
            <a:r>
              <a:rPr dirty="0" u="none" spc="25" b="0" i="1">
                <a:latin typeface="Arial Narrow"/>
                <a:cs typeface="Arial Narrow"/>
              </a:rPr>
              <a:t> </a:t>
            </a:r>
            <a:r>
              <a:rPr dirty="0" u="none" spc="55" b="0" i="1">
                <a:latin typeface="Arial Narrow"/>
                <a:cs typeface="Arial Narrow"/>
              </a:rPr>
              <a:t>be</a:t>
            </a:r>
            <a:r>
              <a:rPr dirty="0" u="none" spc="30" b="0" i="1">
                <a:latin typeface="Arial Narrow"/>
                <a:cs typeface="Arial Narrow"/>
              </a:rPr>
              <a:t> </a:t>
            </a:r>
            <a:r>
              <a:rPr dirty="0" u="none" spc="105" b="0" i="1">
                <a:latin typeface="Arial Narrow"/>
                <a:cs typeface="Arial Narrow"/>
              </a:rPr>
              <a:t>somewhat]</a:t>
            </a:r>
            <a:r>
              <a:rPr dirty="0" u="none" spc="35" b="0" i="1">
                <a:latin typeface="Arial Narrow"/>
                <a:cs typeface="Arial Narrow"/>
              </a:rPr>
              <a:t> </a:t>
            </a:r>
            <a:r>
              <a:rPr dirty="0" u="none" spc="60" b="0" i="1">
                <a:latin typeface="Arial Narrow"/>
                <a:cs typeface="Arial Narrow"/>
              </a:rPr>
              <a:t>in</a:t>
            </a:r>
            <a:r>
              <a:rPr dirty="0" u="none" spc="20" b="0" i="1">
                <a:latin typeface="Arial Narrow"/>
                <a:cs typeface="Arial Narrow"/>
              </a:rPr>
              <a:t> </a:t>
            </a:r>
            <a:r>
              <a:rPr dirty="0" u="none" spc="65" b="0" i="1">
                <a:latin typeface="Arial Narrow"/>
                <a:cs typeface="Arial Narrow"/>
              </a:rPr>
              <a:t>conference</a:t>
            </a:r>
            <a:r>
              <a:rPr dirty="0" u="none" spc="30" b="0" i="1">
                <a:latin typeface="Arial Narrow"/>
                <a:cs typeface="Arial Narrow"/>
              </a:rPr>
              <a:t> </a:t>
            </a:r>
            <a:r>
              <a:rPr dirty="0" u="none" spc="90" b="0" i="1">
                <a:latin typeface="Arial Narrow"/>
                <a:cs typeface="Arial Narrow"/>
              </a:rPr>
              <a:t>added</a:t>
            </a:r>
            <a:r>
              <a:rPr dirty="0" u="none" spc="20" b="0" i="1">
                <a:latin typeface="Arial Narrow"/>
                <a:cs typeface="Arial Narrow"/>
              </a:rPr>
              <a:t> </a:t>
            </a:r>
            <a:r>
              <a:rPr dirty="0" u="none" spc="80" b="0" i="1">
                <a:latin typeface="Arial Narrow"/>
                <a:cs typeface="Arial Narrow"/>
              </a:rPr>
              <a:t>nothing</a:t>
            </a:r>
            <a:r>
              <a:rPr dirty="0" u="none" spc="30" b="0" i="1">
                <a:latin typeface="Arial Narrow"/>
                <a:cs typeface="Arial Narrow"/>
              </a:rPr>
              <a:t> </a:t>
            </a:r>
            <a:r>
              <a:rPr dirty="0" u="none" spc="100" b="0" i="1">
                <a:latin typeface="Arial Narrow"/>
                <a:cs typeface="Arial Narrow"/>
              </a:rPr>
              <a:t>to</a:t>
            </a:r>
            <a:r>
              <a:rPr dirty="0" u="none" spc="25" b="0" i="1">
                <a:latin typeface="Arial Narrow"/>
                <a:cs typeface="Arial Narrow"/>
              </a:rPr>
              <a:t> </a:t>
            </a:r>
            <a:r>
              <a:rPr dirty="0" u="none" spc="45" b="0" i="1">
                <a:latin typeface="Arial Narrow"/>
                <a:cs typeface="Arial Narrow"/>
              </a:rPr>
              <a:t>me: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2627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Defense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241800" cy="88900"/>
          </a:xfrm>
          <a:custGeom>
            <a:avLst/>
            <a:gdLst/>
            <a:ahLst/>
            <a:cxnLst/>
            <a:rect l="l" t="t" r="r" b="b"/>
            <a:pathLst>
              <a:path w="4241800" h="88900">
                <a:moveTo>
                  <a:pt x="0" y="0"/>
                </a:moveTo>
                <a:lnTo>
                  <a:pt x="4241799" y="0"/>
                </a:lnTo>
                <a:lnTo>
                  <a:pt x="42417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10156190" cy="21501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b="1" i="0">
                <a:latin typeface="Calibri"/>
                <a:cs typeface="Calibri"/>
              </a:rPr>
              <a:t>Key </a:t>
            </a:r>
            <a:r>
              <a:rPr dirty="0" sz="6600" spc="-5" b="1" i="0">
                <a:latin typeface="Calibri"/>
                <a:cs typeface="Calibri"/>
              </a:rPr>
              <a:t>Point</a:t>
            </a:r>
            <a:r>
              <a:rPr dirty="0" sz="6600" spc="-35" b="1" i="0">
                <a:latin typeface="Calibri"/>
                <a:cs typeface="Calibri"/>
              </a:rPr>
              <a:t> </a:t>
            </a:r>
            <a:r>
              <a:rPr dirty="0" sz="6600" b="1" i="0">
                <a:latin typeface="Calibri"/>
                <a:cs typeface="Calibri"/>
              </a:rPr>
              <a:t>#1</a:t>
            </a:r>
            <a:endParaRPr sz="6600">
              <a:latin typeface="Calibri"/>
              <a:cs typeface="Calibri"/>
            </a:endParaRPr>
          </a:p>
          <a:p>
            <a:pPr marL="12700" marR="5080">
              <a:lnSpc>
                <a:spcPts val="4300"/>
              </a:lnSpc>
              <a:spcBef>
                <a:spcPts val="350"/>
              </a:spcBef>
            </a:pPr>
            <a:r>
              <a:rPr dirty="0" b="1" i="0">
                <a:latin typeface="Calibri"/>
                <a:cs typeface="Calibri"/>
              </a:rPr>
              <a:t>The </a:t>
            </a:r>
            <a:r>
              <a:rPr dirty="0" spc="-5" b="1" i="0">
                <a:latin typeface="Calibri"/>
                <a:cs typeface="Calibri"/>
              </a:rPr>
              <a:t>greatest </a:t>
            </a:r>
            <a:r>
              <a:rPr dirty="0" b="1" i="0">
                <a:latin typeface="Calibri"/>
                <a:cs typeface="Calibri"/>
              </a:rPr>
              <a:t>enemies of the gospel </a:t>
            </a:r>
            <a:r>
              <a:rPr dirty="0" spc="-5" b="1" i="0">
                <a:latin typeface="Calibri"/>
                <a:cs typeface="Calibri"/>
              </a:rPr>
              <a:t>have always </a:t>
            </a:r>
            <a:r>
              <a:rPr dirty="0" b="1" i="0">
                <a:latin typeface="Calibri"/>
                <a:cs typeface="Calibri"/>
              </a:rPr>
              <a:t>been  those who want to add to</a:t>
            </a:r>
            <a:r>
              <a:rPr dirty="0" spc="-30" b="1" i="0">
                <a:latin typeface="Calibri"/>
                <a:cs typeface="Calibri"/>
              </a:rPr>
              <a:t> </a:t>
            </a:r>
            <a:r>
              <a:rPr dirty="0" b="1" i="0">
                <a:latin typeface="Calibri"/>
                <a:cs typeface="Calibri"/>
              </a:rPr>
              <a:t>it.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7708"/>
            <a:ext cx="10139045" cy="36957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6350">
              <a:lnSpc>
                <a:spcPct val="100800"/>
              </a:lnSpc>
              <a:spcBef>
                <a:spcPts val="75"/>
              </a:spcBef>
            </a:pP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Gal 1:8 But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though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we,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or an angel from heaven, preach any other gospel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unto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you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than that which we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have preached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unto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you,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let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him be</a:t>
            </a:r>
            <a:r>
              <a:rPr dirty="0" sz="2400" spc="-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accursed.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099"/>
              </a:lnSpc>
            </a:pP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Eph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2:4 But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God,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who is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rich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mercy, for his great love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wherewith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he loved us, 5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Even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when we were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dead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sins,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hath quickened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us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together with Christ, (by 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grace ye are saved;) 6 And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hath raised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[us] up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together,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made [us] sit 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together in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heavenly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[places] in Christ Jesus: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7 That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the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ages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come he might  shew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the exceeding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riches of his grace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in [his] kindness toward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us through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Christ  Jesus.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8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by grace are ye saved through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faith;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not of yourselves: [it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is]  the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gift of God: 9 Not of </a:t>
            </a:r>
            <a:r>
              <a:rPr dirty="0" sz="2400" spc="-5" i="1">
                <a:solidFill>
                  <a:srgbClr val="FFFFFF"/>
                </a:solidFill>
                <a:latin typeface="Calibri"/>
                <a:cs typeface="Calibri"/>
              </a:rPr>
              <a:t>works, lest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any man should</a:t>
            </a:r>
            <a:r>
              <a:rPr dirty="0" sz="2400" spc="-8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FFFFFF"/>
                </a:solidFill>
                <a:latin typeface="Calibri"/>
                <a:cs typeface="Calibri"/>
              </a:rPr>
              <a:t>boast.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2627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II. </a:t>
            </a:r>
            <a:r>
              <a:rPr dirty="0" sz="5400" b="1" i="0">
                <a:latin typeface="Calibri"/>
                <a:cs typeface="Calibri"/>
              </a:rPr>
              <a:t>The</a:t>
            </a:r>
            <a:r>
              <a:rPr dirty="0" sz="5400" spc="-9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Defense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241800" cy="88900"/>
          </a:xfrm>
          <a:custGeom>
            <a:avLst/>
            <a:gdLst/>
            <a:ahLst/>
            <a:cxnLst/>
            <a:rect l="l" t="t" r="r" b="b"/>
            <a:pathLst>
              <a:path w="4241800" h="88900">
                <a:moveTo>
                  <a:pt x="0" y="0"/>
                </a:moveTo>
                <a:lnTo>
                  <a:pt x="4241799" y="0"/>
                </a:lnTo>
                <a:lnTo>
                  <a:pt x="42417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8410" cy="386905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99"/>
              </a:lnSpc>
              <a:spcBef>
                <a:spcPts val="95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15:7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there had been much disputing, Peter rose up, and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said unto them,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Men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[and] brethren, ye know how that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good while  ago God made choice among us, that the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Gentiles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by my mouth  should hear the word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 gospel, and believe.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8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God, which  knoweth the hearts, </a:t>
            </a:r>
            <a:r>
              <a:rPr dirty="0" u="heavy" sz="2800" spc="-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bare them witness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, giving them the Holy Ghost, 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even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as [he did] unto us;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9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put no difference between us and  them, purifying their hearts by faith.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10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Now therefore why tempt ye  God, to put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yoke upon the neck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 disciples, which neither our  fathers nor we were able to</a:t>
            </a:r>
            <a:r>
              <a:rPr dirty="0" sz="2800" spc="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bear?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640461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b="1" i="0">
                <a:latin typeface="Calibri"/>
                <a:cs typeface="Calibri"/>
              </a:rPr>
              <a:t>II. </a:t>
            </a:r>
            <a:r>
              <a:rPr dirty="0" sz="5400" b="1" i="0">
                <a:latin typeface="Calibri"/>
                <a:cs typeface="Calibri"/>
              </a:rPr>
              <a:t>The </a:t>
            </a:r>
            <a:r>
              <a:rPr dirty="0" sz="5400" spc="-5" b="1" i="0">
                <a:latin typeface="Calibri"/>
                <a:cs typeface="Calibri"/>
              </a:rPr>
              <a:t>Defense </a:t>
            </a:r>
            <a:r>
              <a:rPr dirty="0" sz="5400" b="1" i="0">
                <a:latin typeface="Calibri"/>
                <a:cs typeface="Calibri"/>
              </a:rPr>
              <a:t>/</a:t>
            </a:r>
            <a:r>
              <a:rPr dirty="0" sz="5400" spc="-80" b="1" i="0">
                <a:latin typeface="Calibri"/>
                <a:cs typeface="Calibri"/>
              </a:rPr>
              <a:t> </a:t>
            </a:r>
            <a:r>
              <a:rPr dirty="0" sz="5400" spc="-5" b="1" i="0">
                <a:latin typeface="Calibri"/>
                <a:cs typeface="Calibri"/>
              </a:rPr>
              <a:t>Peter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6375400" cy="88900"/>
          </a:xfrm>
          <a:custGeom>
            <a:avLst/>
            <a:gdLst/>
            <a:ahLst/>
            <a:cxnLst/>
            <a:rect l="l" t="t" r="r" b="b"/>
            <a:pathLst>
              <a:path w="6375400" h="88900">
                <a:moveTo>
                  <a:pt x="0" y="0"/>
                </a:moveTo>
                <a:lnTo>
                  <a:pt x="6375399" y="0"/>
                </a:lnTo>
                <a:lnTo>
                  <a:pt x="63753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8821420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b="1" i="0">
                <a:latin typeface="Calibri"/>
                <a:cs typeface="Calibri"/>
              </a:rPr>
              <a:t>Key </a:t>
            </a:r>
            <a:r>
              <a:rPr dirty="0" sz="6600" spc="-5" b="1" i="0">
                <a:latin typeface="Calibri"/>
                <a:cs typeface="Calibri"/>
              </a:rPr>
              <a:t>Point</a:t>
            </a:r>
            <a:r>
              <a:rPr dirty="0" sz="6600" spc="-35" b="1" i="0">
                <a:latin typeface="Calibri"/>
                <a:cs typeface="Calibri"/>
              </a:rPr>
              <a:t> </a:t>
            </a:r>
            <a:r>
              <a:rPr dirty="0" sz="6600" b="1" i="0">
                <a:latin typeface="Calibri"/>
                <a:cs typeface="Calibri"/>
              </a:rPr>
              <a:t>#2</a:t>
            </a:r>
            <a:endParaRPr sz="6600">
              <a:latin typeface="Calibri"/>
              <a:cs typeface="Calibri"/>
            </a:endParaRPr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 b="1" i="0">
                <a:latin typeface="Calibri"/>
                <a:cs typeface="Calibri"/>
              </a:rPr>
              <a:t>The gospel is </a:t>
            </a:r>
            <a:r>
              <a:rPr dirty="0" sz="4400" b="1" i="0">
                <a:latin typeface="Calibri"/>
                <a:cs typeface="Calibri"/>
              </a:rPr>
              <a:t>not an </a:t>
            </a:r>
            <a:r>
              <a:rPr dirty="0" sz="4400" spc="-5" b="1" i="0">
                <a:latin typeface="Calibri"/>
                <a:cs typeface="Calibri"/>
              </a:rPr>
              <a:t>agent </a:t>
            </a:r>
            <a:r>
              <a:rPr dirty="0" sz="4400" b="1" i="0">
                <a:latin typeface="Calibri"/>
                <a:cs typeface="Calibri"/>
              </a:rPr>
              <a:t>of </a:t>
            </a:r>
            <a:r>
              <a:rPr dirty="0" sz="4400" spc="-5" b="1" i="0">
                <a:latin typeface="Calibri"/>
                <a:cs typeface="Calibri"/>
              </a:rPr>
              <a:t>bondage  </a:t>
            </a:r>
            <a:r>
              <a:rPr dirty="0" sz="4400" b="1" i="0">
                <a:latin typeface="Calibri"/>
                <a:cs typeface="Calibri"/>
              </a:rPr>
              <a:t>but</a:t>
            </a:r>
            <a:r>
              <a:rPr dirty="0" sz="4400" spc="-5" b="1" i="0">
                <a:latin typeface="Calibri"/>
                <a:cs typeface="Calibri"/>
              </a:rPr>
              <a:t> freedom.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2020-04-28T04:56:05Z</dcterms:created>
  <dcterms:modified xsi:type="dcterms:W3CDTF">2020-04-28T04:56:05Z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2020-04-26T00:00:00Z</vt:filetime>
  </property>
  <property fmtid="{D5CDD505-2E9C-101B-9397-08002B2CF9AE}" pid="3" name="LastSaved">
    <vt:filetime>2020-04-28T00:00:00Z</vt:filetime>
  </property>
</Properties>
</file>