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Raleway"/>
      <p:regular r:id="rId44"/>
      <p:bold r:id="rId45"/>
      <p:italic r:id="rId46"/>
      <p:boldItalic r:id="rId47"/>
    </p:embeddedFont>
    <p:embeddedFont>
      <p:font typeface="Montserrat SemiBold"/>
      <p:regular r:id="rId48"/>
      <p:bold r:id="rId49"/>
      <p:italic r:id="rId50"/>
      <p:boldItalic r:id="rId51"/>
    </p:embeddedFont>
    <p:embeddedFont>
      <p:font typeface="Raleway SemiBold"/>
      <p:regular r:id="rId52"/>
      <p:bold r:id="rId53"/>
      <p:italic r:id="rId54"/>
      <p:boldItalic r:id="rId55"/>
    </p:embeddedFont>
    <p:embeddedFont>
      <p:font typeface="Lato"/>
      <p:regular r:id="rId56"/>
      <p:bold r:id="rId57"/>
      <p:italic r:id="rId58"/>
      <p:boldItalic r:id="rId59"/>
    </p:embeddedFont>
    <p:embeddedFont>
      <p:font typeface="Montserrat"/>
      <p:regular r:id="rId60"/>
      <p:bold r:id="rId61"/>
      <p:italic r:id="rId62"/>
      <p:boldItalic r:id="rId63"/>
    </p:embeddedFont>
    <p:embeddedFont>
      <p:font typeface="Montserrat Medium"/>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Raleway-regular.fntdata"/><Relationship Id="rId43" Type="http://schemas.openxmlformats.org/officeDocument/2006/relationships/slide" Target="slides/slide38.xml"/><Relationship Id="rId46" Type="http://schemas.openxmlformats.org/officeDocument/2006/relationships/font" Target="fonts/Raleway-italic.fntdata"/><Relationship Id="rId45" Type="http://schemas.openxmlformats.org/officeDocument/2006/relationships/font" Target="fonts/Raleway-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SemiBold-regular.fntdata"/><Relationship Id="rId47" Type="http://schemas.openxmlformats.org/officeDocument/2006/relationships/font" Target="fonts/Raleway-boldItalic.fntdata"/><Relationship Id="rId49" Type="http://schemas.openxmlformats.org/officeDocument/2006/relationships/font" Target="fonts/MontserratSemi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Montserrat-italic.fntdata"/><Relationship Id="rId61" Type="http://schemas.openxmlformats.org/officeDocument/2006/relationships/font" Target="fonts/Montserrat-bold.fntdata"/><Relationship Id="rId20" Type="http://schemas.openxmlformats.org/officeDocument/2006/relationships/slide" Target="slides/slide15.xml"/><Relationship Id="rId64" Type="http://schemas.openxmlformats.org/officeDocument/2006/relationships/font" Target="fonts/MontserratMedium-regular.fntdata"/><Relationship Id="rId63" Type="http://schemas.openxmlformats.org/officeDocument/2006/relationships/font" Target="fonts/Montserrat-boldItalic.fntdata"/><Relationship Id="rId22" Type="http://schemas.openxmlformats.org/officeDocument/2006/relationships/slide" Target="slides/slide17.xml"/><Relationship Id="rId66" Type="http://schemas.openxmlformats.org/officeDocument/2006/relationships/font" Target="fonts/MontserratMedium-italic.fntdata"/><Relationship Id="rId21" Type="http://schemas.openxmlformats.org/officeDocument/2006/relationships/slide" Target="slides/slide16.xml"/><Relationship Id="rId65" Type="http://schemas.openxmlformats.org/officeDocument/2006/relationships/font" Target="fonts/MontserratMedium-bold.fntdata"/><Relationship Id="rId24" Type="http://schemas.openxmlformats.org/officeDocument/2006/relationships/slide" Target="slides/slide19.xml"/><Relationship Id="rId23" Type="http://schemas.openxmlformats.org/officeDocument/2006/relationships/slide" Target="slides/slide18.xml"/><Relationship Id="rId67" Type="http://schemas.openxmlformats.org/officeDocument/2006/relationships/font" Target="fonts/MontserratMedium-boldItalic.fntdata"/><Relationship Id="rId60" Type="http://schemas.openxmlformats.org/officeDocument/2006/relationships/font" Target="fonts/Montserrat-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SemiBold-boldItalic.fntdata"/><Relationship Id="rId50" Type="http://schemas.openxmlformats.org/officeDocument/2006/relationships/font" Target="fonts/MontserratSemiBold-italic.fntdata"/><Relationship Id="rId53" Type="http://schemas.openxmlformats.org/officeDocument/2006/relationships/font" Target="fonts/RalewaySemiBold-bold.fntdata"/><Relationship Id="rId52" Type="http://schemas.openxmlformats.org/officeDocument/2006/relationships/font" Target="fonts/RalewaySemiBold-regular.fntdata"/><Relationship Id="rId11" Type="http://schemas.openxmlformats.org/officeDocument/2006/relationships/slide" Target="slides/slide6.xml"/><Relationship Id="rId55" Type="http://schemas.openxmlformats.org/officeDocument/2006/relationships/font" Target="fonts/RalewaySemiBold-boldItalic.fntdata"/><Relationship Id="rId10" Type="http://schemas.openxmlformats.org/officeDocument/2006/relationships/slide" Target="slides/slide5.xml"/><Relationship Id="rId54" Type="http://schemas.openxmlformats.org/officeDocument/2006/relationships/font" Target="fonts/RalewaySemiBold-italic.fntdata"/><Relationship Id="rId13" Type="http://schemas.openxmlformats.org/officeDocument/2006/relationships/slide" Target="slides/slide8.xml"/><Relationship Id="rId57" Type="http://schemas.openxmlformats.org/officeDocument/2006/relationships/font" Target="fonts/Lato-bold.fntdata"/><Relationship Id="rId12" Type="http://schemas.openxmlformats.org/officeDocument/2006/relationships/slide" Target="slides/slide7.xml"/><Relationship Id="rId56" Type="http://schemas.openxmlformats.org/officeDocument/2006/relationships/font" Target="fonts/Lato-regular.fntdata"/><Relationship Id="rId15" Type="http://schemas.openxmlformats.org/officeDocument/2006/relationships/slide" Target="slides/slide10.xml"/><Relationship Id="rId59" Type="http://schemas.openxmlformats.org/officeDocument/2006/relationships/font" Target="fonts/Lato-boldItalic.fntdata"/><Relationship Id="rId14" Type="http://schemas.openxmlformats.org/officeDocument/2006/relationships/slide" Target="slides/slide9.xml"/><Relationship Id="rId58" Type="http://schemas.openxmlformats.org/officeDocument/2006/relationships/font" Target="fonts/La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a8ae93319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a8ae93319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a8ae93319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a8ae93319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a8ae9331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a8ae9331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a8ae9331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a8ae9331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a8ae93319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a8ae93319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a8ae93319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a8ae93319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a8ae93319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a8ae93319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5a8ae93319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5a8ae93319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5a8ae93319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5a8ae93319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a8ae93319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5a8ae93319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a8ae93319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a8ae93319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a8ae93319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a8ae93319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a8ae93319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a8ae93319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5a8ae93319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a8ae9331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5a8ae93319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5a8ae9331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5a8ae93319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5a8ae9331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5a8ae93319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5a8ae93319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5a8ae93319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5a8ae93319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5a8ae93319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5a8ae93319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5a8ae93319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5a8ae93319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5a8ae93319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5a8ae93319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5a8ae9331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a8ae9331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5a8ae93319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5a8ae93319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5a8ae93319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5a8ae93319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5a8ae93319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5a8ae93319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a8ae93319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a8ae93319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5a8ae93319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5a8ae93319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5a8ae93319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5a8ae93319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5a8ae93319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5a8ae93319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5a8ae93319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5a8ae93319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cb9a0b074_1_1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cb9a0b074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a8ae93319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a8ae93319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a8ae9331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a8ae9331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a8ae93319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a8ae93319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a8ae9331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a8ae9331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5a8ae9331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5a8ae9331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a8ae9331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a8ae9331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0">
              <a:solidFill>
                <a:schemeClr val="dk2"/>
              </a:solidFill>
              <a:latin typeface="Montserrat"/>
              <a:ea typeface="Montserrat"/>
              <a:cs typeface="Montserrat"/>
              <a:sym typeface="Montserrat"/>
            </a:endParaRPr>
          </a:p>
          <a:p>
            <a:pPr indent="0" lvl="0" marL="0" rtl="0" algn="l">
              <a:spcBef>
                <a:spcPts val="0"/>
              </a:spcBef>
              <a:spcAft>
                <a:spcPts val="0"/>
              </a:spcAft>
              <a:buNone/>
            </a:pPr>
            <a:r>
              <a:rPr b="0" lang="en">
                <a:solidFill>
                  <a:srgbClr val="FFFFFF"/>
                </a:solidFill>
                <a:latin typeface="Montserrat SemiBold"/>
                <a:ea typeface="Montserrat SemiBold"/>
                <a:cs typeface="Montserrat SemiBold"/>
                <a:sym typeface="Montserrat SemiBold"/>
              </a:rPr>
              <a:t>The Principle of being Predetermined </a:t>
            </a:r>
            <a:endParaRPr b="0">
              <a:solidFill>
                <a:srgbClr val="FFFFFF"/>
              </a:solidFill>
              <a:latin typeface="Montserrat SemiBold"/>
              <a:ea typeface="Montserrat SemiBold"/>
              <a:cs typeface="Montserrat SemiBold"/>
              <a:sym typeface="Montserrat SemiBold"/>
            </a:endParaRPr>
          </a:p>
        </p:txBody>
      </p:sp>
      <p:sp>
        <p:nvSpPr>
          <p:cNvPr id="73" name="Google Shape;73;p13"/>
          <p:cNvSpPr txBox="1"/>
          <p:nvPr>
            <p:ph idx="1" type="subTitle"/>
          </p:nvPr>
        </p:nvSpPr>
        <p:spPr>
          <a:xfrm>
            <a:off x="233292" y="34596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Montserrat SemiBold"/>
                <a:ea typeface="Montserrat SemiBold"/>
                <a:cs typeface="Montserrat SemiBold"/>
                <a:sym typeface="Montserrat SemiBold"/>
              </a:rPr>
              <a:t>Daniel 3:18</a:t>
            </a: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24" name="Shape 124"/>
        <p:cNvGrpSpPr/>
        <p:nvPr/>
      </p:nvGrpSpPr>
      <p:grpSpPr>
        <a:xfrm>
          <a:off x="0" y="0"/>
          <a:ext cx="0" cy="0"/>
          <a:chOff x="0" y="0"/>
          <a:chExt cx="0" cy="0"/>
        </a:xfrm>
      </p:grpSpPr>
      <p:sp>
        <p:nvSpPr>
          <p:cNvPr id="125" name="Google Shape;125;p22"/>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Self</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Matthew 26:14-16</a:t>
            </a:r>
            <a:r>
              <a:rPr lang="en" sz="1800">
                <a:solidFill>
                  <a:srgbClr val="FFFFFF"/>
                </a:solidFill>
                <a:latin typeface="Montserrat"/>
                <a:ea typeface="Montserrat"/>
                <a:cs typeface="Montserrat"/>
                <a:sym typeface="Montserrat"/>
              </a:rPr>
              <a:t>  </a:t>
            </a:r>
            <a:r>
              <a:rPr b="0" lang="en" sz="1800">
                <a:solidFill>
                  <a:srgbClr val="FFFFFF"/>
                </a:solidFill>
                <a:latin typeface="Montserrat Medium"/>
                <a:ea typeface="Montserrat Medium"/>
                <a:cs typeface="Montserrat Medium"/>
                <a:sym typeface="Montserrat Medium"/>
              </a:rPr>
              <a:t>Then one of the twelve, called Judas Iscariot, went unto the chief priests, And said </a:t>
            </a:r>
            <a:r>
              <a:rPr b="0" i="1" lang="en" sz="1800">
                <a:solidFill>
                  <a:srgbClr val="FFFFFF"/>
                </a:solidFill>
                <a:latin typeface="Montserrat Medium"/>
                <a:ea typeface="Montserrat Medium"/>
                <a:cs typeface="Montserrat Medium"/>
                <a:sym typeface="Montserrat Medium"/>
              </a:rPr>
              <a:t>unto them</a:t>
            </a:r>
            <a:r>
              <a:rPr b="0" lang="en" sz="1800">
                <a:solidFill>
                  <a:srgbClr val="FFFFFF"/>
                </a:solidFill>
                <a:latin typeface="Montserrat Medium"/>
                <a:ea typeface="Montserrat Medium"/>
                <a:cs typeface="Montserrat Medium"/>
                <a:sym typeface="Montserrat Medium"/>
              </a:rPr>
              <a:t>, What will ye give me, and I will deliver him unto you? And they covenanted with him for thirty pieces of silver. And from that time he sought opportunity to betray him.</a:t>
            </a:r>
            <a:endParaRPr b="0" sz="18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Jeremiah 17:9</a:t>
            </a:r>
            <a:r>
              <a:rPr b="0" lang="en" sz="1800">
                <a:solidFill>
                  <a:srgbClr val="FFFFFF"/>
                </a:solidFill>
                <a:latin typeface="Montserrat Medium"/>
                <a:ea typeface="Montserrat Medium"/>
                <a:cs typeface="Montserrat Medium"/>
                <a:sym typeface="Montserrat Medium"/>
              </a:rPr>
              <a:t> The heart is deceitful above all things, and desperately wicked; who can know it?</a:t>
            </a:r>
            <a:endParaRPr b="0" sz="18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t/>
            </a:r>
            <a:endParaRPr b="0" sz="1600">
              <a:solidFill>
                <a:srgbClr val="FFFFFF"/>
              </a:solidFill>
              <a:latin typeface="Montserrat Medium"/>
              <a:ea typeface="Montserrat Medium"/>
              <a:cs typeface="Montserrat Medium"/>
              <a:sym typeface="Montserrat Medium"/>
            </a:endParaRPr>
          </a:p>
        </p:txBody>
      </p:sp>
      <p:sp>
        <p:nvSpPr>
          <p:cNvPr id="126" name="Google Shape;126;p22"/>
          <p:cNvSpPr txBox="1"/>
          <p:nvPr>
            <p:ph idx="1" type="subTitle"/>
          </p:nvPr>
        </p:nvSpPr>
        <p:spPr>
          <a:xfrm>
            <a:off x="1129567" y="57154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30" name="Shape 130"/>
        <p:cNvGrpSpPr/>
        <p:nvPr/>
      </p:nvGrpSpPr>
      <p:grpSpPr>
        <a:xfrm>
          <a:off x="0" y="0"/>
          <a:ext cx="0" cy="0"/>
          <a:chOff x="0" y="0"/>
          <a:chExt cx="0" cy="0"/>
        </a:xfrm>
      </p:grpSpPr>
      <p:sp>
        <p:nvSpPr>
          <p:cNvPr id="131" name="Google Shape;131;p23"/>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Self</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Matthew 26:14-16</a:t>
            </a:r>
            <a:r>
              <a:rPr lang="en" sz="1400">
                <a:solidFill>
                  <a:srgbClr val="FFFFFF"/>
                </a:solidFill>
                <a:latin typeface="Montserrat"/>
                <a:ea typeface="Montserrat"/>
                <a:cs typeface="Montserrat"/>
                <a:sym typeface="Montserrat"/>
              </a:rPr>
              <a:t>  </a:t>
            </a:r>
            <a:r>
              <a:rPr b="0" lang="en" sz="1600">
                <a:solidFill>
                  <a:srgbClr val="FFFFFF"/>
                </a:solidFill>
                <a:latin typeface="Montserrat Medium"/>
                <a:ea typeface="Montserrat Medium"/>
                <a:cs typeface="Montserrat Medium"/>
                <a:sym typeface="Montserrat Medium"/>
              </a:rPr>
              <a:t>Then one of the twelve, called Judas Iscariot, went unto the chief priests, And said </a:t>
            </a:r>
            <a:r>
              <a:rPr b="0" i="1" lang="en" sz="1600">
                <a:solidFill>
                  <a:srgbClr val="FFFFFF"/>
                </a:solidFill>
                <a:latin typeface="Montserrat Medium"/>
                <a:ea typeface="Montserrat Medium"/>
                <a:cs typeface="Montserrat Medium"/>
                <a:sym typeface="Montserrat Medium"/>
              </a:rPr>
              <a:t>unto them</a:t>
            </a:r>
            <a:r>
              <a:rPr b="0" lang="en" sz="1600">
                <a:solidFill>
                  <a:srgbClr val="FFFFFF"/>
                </a:solidFill>
                <a:latin typeface="Montserrat Medium"/>
                <a:ea typeface="Montserrat Medium"/>
                <a:cs typeface="Montserrat Medium"/>
                <a:sym typeface="Montserrat Medium"/>
              </a:rPr>
              <a:t>, What will ye give me, and I will deliver him unto you? And they covenanted with him for thirty pieces of silver. And from that time he sought opportunity to betray him.</a:t>
            </a:r>
            <a:endParaRPr b="0" sz="16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Jeremiah 17:9</a:t>
            </a:r>
            <a:r>
              <a:rPr b="0" lang="en" sz="1600">
                <a:solidFill>
                  <a:srgbClr val="FFFFFF"/>
                </a:solidFill>
                <a:latin typeface="Montserrat Medium"/>
                <a:ea typeface="Montserrat Medium"/>
                <a:cs typeface="Montserrat Medium"/>
                <a:sym typeface="Montserrat Medium"/>
              </a:rPr>
              <a:t> The heart is deceitful above all things, and desperately wicked; who can know it?</a:t>
            </a:r>
            <a:endParaRPr b="0" sz="16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rPr b="0" lang="en" sz="1800" u="sng">
                <a:solidFill>
                  <a:srgbClr val="FFFFFF"/>
                </a:solidFill>
                <a:latin typeface="Montserrat Medium"/>
                <a:ea typeface="Montserrat Medium"/>
                <a:cs typeface="Montserrat Medium"/>
                <a:sym typeface="Montserrat Medium"/>
              </a:rPr>
              <a:t>James 4:7</a:t>
            </a:r>
            <a:r>
              <a:rPr b="0" lang="en" sz="1600">
                <a:solidFill>
                  <a:srgbClr val="FFFFFF"/>
                </a:solidFill>
                <a:latin typeface="Montserrat Medium"/>
                <a:ea typeface="Montserrat Medium"/>
                <a:cs typeface="Montserrat Medium"/>
                <a:sym typeface="Montserrat Medium"/>
              </a:rPr>
              <a:t> Submit yourselves therefore unto God. Resist the devil and he will flee from you.</a:t>
            </a:r>
            <a:endParaRPr b="0" sz="1600">
              <a:solidFill>
                <a:srgbClr val="FFFFFF"/>
              </a:solidFill>
              <a:latin typeface="Montserrat Medium"/>
              <a:ea typeface="Montserrat Medium"/>
              <a:cs typeface="Montserrat Medium"/>
              <a:sym typeface="Montserrat Medium"/>
            </a:endParaRPr>
          </a:p>
        </p:txBody>
      </p:sp>
      <p:sp>
        <p:nvSpPr>
          <p:cNvPr id="132" name="Google Shape;132;p23"/>
          <p:cNvSpPr txBox="1"/>
          <p:nvPr>
            <p:ph idx="1" type="subTitle"/>
          </p:nvPr>
        </p:nvSpPr>
        <p:spPr>
          <a:xfrm>
            <a:off x="1129567" y="57154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36" name="Shape 136"/>
        <p:cNvGrpSpPr/>
        <p:nvPr/>
      </p:nvGrpSpPr>
      <p:grpSpPr>
        <a:xfrm>
          <a:off x="0" y="0"/>
          <a:ext cx="0" cy="0"/>
          <a:chOff x="0" y="0"/>
          <a:chExt cx="0" cy="0"/>
        </a:xfrm>
      </p:grpSpPr>
      <p:sp>
        <p:nvSpPr>
          <p:cNvPr id="137" name="Google Shape;137;p24"/>
          <p:cNvSpPr txBox="1"/>
          <p:nvPr>
            <p:ph type="title"/>
          </p:nvPr>
        </p:nvSpPr>
        <p:spPr>
          <a:xfrm>
            <a:off x="283099" y="712150"/>
            <a:ext cx="8622300" cy="3835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u="sng">
                <a:solidFill>
                  <a:srgbClr val="FFFFFF"/>
                </a:solidFill>
                <a:latin typeface="Montserrat"/>
                <a:ea typeface="Montserrat"/>
                <a:cs typeface="Montserrat"/>
                <a:sym typeface="Montserrat"/>
              </a:rPr>
              <a:t>Reflection 2:</a:t>
            </a:r>
            <a:endParaRPr u="sng">
              <a:solidFill>
                <a:srgbClr val="FFFFFF"/>
              </a:solidFill>
              <a:latin typeface="Montserrat"/>
              <a:ea typeface="Montserrat"/>
              <a:cs typeface="Montserrat"/>
              <a:sym typeface="Montserrat"/>
            </a:endParaRPr>
          </a:p>
          <a:p>
            <a:pPr indent="0" lvl="0" marL="0" rtl="0" algn="just">
              <a:spcBef>
                <a:spcPts val="1000"/>
              </a:spcBef>
              <a:spcAft>
                <a:spcPts val="1000"/>
              </a:spcAft>
              <a:buNone/>
            </a:pPr>
            <a:r>
              <a:rPr b="0" lang="en" sz="4100">
                <a:solidFill>
                  <a:srgbClr val="FFFFFF"/>
                </a:solidFill>
                <a:latin typeface="Montserrat Medium"/>
                <a:ea typeface="Montserrat Medium"/>
                <a:cs typeface="Montserrat Medium"/>
                <a:sym typeface="Montserrat Medium"/>
              </a:rPr>
              <a:t>Believer, are you compromising your testimony by flirting with sin?</a:t>
            </a:r>
            <a:endParaRPr b="0" sz="4100">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41" name="Shape 141"/>
        <p:cNvGrpSpPr/>
        <p:nvPr/>
      </p:nvGrpSpPr>
      <p:grpSpPr>
        <a:xfrm>
          <a:off x="0" y="0"/>
          <a:ext cx="0" cy="0"/>
          <a:chOff x="0" y="0"/>
          <a:chExt cx="0" cy="0"/>
        </a:xfrm>
      </p:grpSpPr>
      <p:sp>
        <p:nvSpPr>
          <p:cNvPr id="142" name="Google Shape;142;p25"/>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Self</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t/>
            </a:r>
            <a:endParaRPr b="0" sz="3000">
              <a:solidFill>
                <a:srgbClr val="FFFFFF"/>
              </a:solidFill>
              <a:latin typeface="Montserrat"/>
              <a:ea typeface="Montserrat"/>
              <a:cs typeface="Montserrat"/>
              <a:sym typeface="Montserrat"/>
            </a:endParaRPr>
          </a:p>
          <a:p>
            <a:pPr indent="0" lvl="0" marL="0" rtl="0" algn="l">
              <a:lnSpc>
                <a:spcPct val="115000"/>
              </a:lnSpc>
              <a:spcBef>
                <a:spcPts val="1600"/>
              </a:spcBef>
              <a:spcAft>
                <a:spcPts val="1600"/>
              </a:spcAft>
              <a:buNone/>
            </a:pPr>
            <a:r>
              <a:rPr b="0" lang="en" sz="3000">
                <a:solidFill>
                  <a:srgbClr val="FFFFFF"/>
                </a:solidFill>
                <a:latin typeface="Montserrat"/>
                <a:ea typeface="Montserrat"/>
                <a:cs typeface="Montserrat"/>
                <a:sym typeface="Montserrat"/>
              </a:rPr>
              <a:t>3. Predetermined that you will give up when things get hard.</a:t>
            </a:r>
            <a:endParaRPr b="0" sz="3000">
              <a:solidFill>
                <a:srgbClr val="FFFFFF"/>
              </a:solidFill>
              <a:latin typeface="Montserrat"/>
              <a:ea typeface="Montserrat"/>
              <a:cs typeface="Montserrat"/>
              <a:sym typeface="Montserrat"/>
            </a:endParaRPr>
          </a:p>
        </p:txBody>
      </p:sp>
      <p:sp>
        <p:nvSpPr>
          <p:cNvPr id="143" name="Google Shape;143;p25"/>
          <p:cNvSpPr txBox="1"/>
          <p:nvPr>
            <p:ph idx="1" type="subTitle"/>
          </p:nvPr>
        </p:nvSpPr>
        <p:spPr>
          <a:xfrm>
            <a:off x="233292" y="34596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47" name="Shape 147"/>
        <p:cNvGrpSpPr/>
        <p:nvPr/>
      </p:nvGrpSpPr>
      <p:grpSpPr>
        <a:xfrm>
          <a:off x="0" y="0"/>
          <a:ext cx="0" cy="0"/>
          <a:chOff x="0" y="0"/>
          <a:chExt cx="0" cy="0"/>
        </a:xfrm>
      </p:grpSpPr>
      <p:sp>
        <p:nvSpPr>
          <p:cNvPr id="148" name="Google Shape;148;p26"/>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Self</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John 18:17</a:t>
            </a:r>
            <a:r>
              <a:rPr b="0" lang="en" sz="1800">
                <a:solidFill>
                  <a:srgbClr val="FFFFFF"/>
                </a:solidFill>
                <a:latin typeface="Montserrat Medium"/>
                <a:ea typeface="Montserrat Medium"/>
                <a:cs typeface="Montserrat Medium"/>
                <a:sym typeface="Montserrat Medium"/>
              </a:rPr>
              <a:t> Then saith the damsel that kept the door unto Peter, art thou also one of this man’s disciples? He saith, I am not.</a:t>
            </a:r>
            <a:endParaRPr b="0" sz="16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t/>
            </a:r>
            <a:endParaRPr b="0" sz="1600">
              <a:solidFill>
                <a:srgbClr val="FFFFFF"/>
              </a:solidFill>
              <a:latin typeface="Montserrat Medium"/>
              <a:ea typeface="Montserrat Medium"/>
              <a:cs typeface="Montserrat Medium"/>
              <a:sym typeface="Montserrat Medium"/>
            </a:endParaRPr>
          </a:p>
        </p:txBody>
      </p:sp>
      <p:sp>
        <p:nvSpPr>
          <p:cNvPr id="149" name="Google Shape;149;p26"/>
          <p:cNvSpPr txBox="1"/>
          <p:nvPr>
            <p:ph idx="1" type="subTitle"/>
          </p:nvPr>
        </p:nvSpPr>
        <p:spPr>
          <a:xfrm>
            <a:off x="1129567" y="57154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53" name="Shape 153"/>
        <p:cNvGrpSpPr/>
        <p:nvPr/>
      </p:nvGrpSpPr>
      <p:grpSpPr>
        <a:xfrm>
          <a:off x="0" y="0"/>
          <a:ext cx="0" cy="0"/>
          <a:chOff x="0" y="0"/>
          <a:chExt cx="0" cy="0"/>
        </a:xfrm>
      </p:grpSpPr>
      <p:sp>
        <p:nvSpPr>
          <p:cNvPr id="154" name="Google Shape;154;p27"/>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Self</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John 18:17</a:t>
            </a:r>
            <a:r>
              <a:rPr b="0" lang="en" sz="1800">
                <a:solidFill>
                  <a:srgbClr val="FFFFFF"/>
                </a:solidFill>
                <a:latin typeface="Montserrat Medium"/>
                <a:ea typeface="Montserrat Medium"/>
                <a:cs typeface="Montserrat Medium"/>
                <a:sym typeface="Montserrat Medium"/>
              </a:rPr>
              <a:t> Then saith the damsel that kept the door unto Peter, art thou also one of this man’s disciples? He saith, I am not.</a:t>
            </a:r>
            <a:endParaRPr b="0" sz="16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Matthew 14:29-30</a:t>
            </a:r>
            <a:r>
              <a:rPr b="0" lang="en" sz="1800">
                <a:solidFill>
                  <a:srgbClr val="FFFFFF"/>
                </a:solidFill>
                <a:latin typeface="Montserrat Medium"/>
                <a:ea typeface="Montserrat Medium"/>
                <a:cs typeface="Montserrat Medium"/>
                <a:sym typeface="Montserrat Medium"/>
              </a:rPr>
              <a:t> And he said, Come, and when Peter was come down out of the ship, he walked on the water, to go to Jesus. But when he saw the wind boisterous, he was afraid; and beginning to sink, he cried, saying, Lord, save me.</a:t>
            </a:r>
            <a:endParaRPr b="0" sz="16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t/>
            </a:r>
            <a:endParaRPr b="0" sz="1600">
              <a:solidFill>
                <a:srgbClr val="FFFFFF"/>
              </a:solidFill>
              <a:latin typeface="Montserrat Medium"/>
              <a:ea typeface="Montserrat Medium"/>
              <a:cs typeface="Montserrat Medium"/>
              <a:sym typeface="Montserrat Medium"/>
            </a:endParaRPr>
          </a:p>
        </p:txBody>
      </p:sp>
      <p:sp>
        <p:nvSpPr>
          <p:cNvPr id="155" name="Google Shape;155;p27"/>
          <p:cNvSpPr txBox="1"/>
          <p:nvPr>
            <p:ph idx="1" type="subTitle"/>
          </p:nvPr>
        </p:nvSpPr>
        <p:spPr>
          <a:xfrm>
            <a:off x="1129567" y="57154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59" name="Shape 159"/>
        <p:cNvGrpSpPr/>
        <p:nvPr/>
      </p:nvGrpSpPr>
      <p:grpSpPr>
        <a:xfrm>
          <a:off x="0" y="0"/>
          <a:ext cx="0" cy="0"/>
          <a:chOff x="0" y="0"/>
          <a:chExt cx="0" cy="0"/>
        </a:xfrm>
      </p:grpSpPr>
      <p:sp>
        <p:nvSpPr>
          <p:cNvPr id="160" name="Google Shape;160;p28"/>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Self</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John 18:17</a:t>
            </a:r>
            <a:r>
              <a:rPr b="0" lang="en" sz="1800">
                <a:solidFill>
                  <a:srgbClr val="FFFFFF"/>
                </a:solidFill>
                <a:latin typeface="Montserrat Medium"/>
                <a:ea typeface="Montserrat Medium"/>
                <a:cs typeface="Montserrat Medium"/>
                <a:sym typeface="Montserrat Medium"/>
              </a:rPr>
              <a:t> Then saith the damsel that kept the door unto Peter, art thou also one of this man’s disciples? He saith, I am not.</a:t>
            </a:r>
            <a:endParaRPr b="0" sz="16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Matthew 14:29-30</a:t>
            </a:r>
            <a:r>
              <a:rPr b="0" lang="en" sz="1800">
                <a:solidFill>
                  <a:srgbClr val="FFFFFF"/>
                </a:solidFill>
                <a:latin typeface="Montserrat Medium"/>
                <a:ea typeface="Montserrat Medium"/>
                <a:cs typeface="Montserrat Medium"/>
                <a:sym typeface="Montserrat Medium"/>
              </a:rPr>
              <a:t> And he said, Come, and when Peter was come down out of the ship, he walked on the water, to go to Jesus. But when he saw the wind boisterous, he was afraid; and beginning to sink, he cried, saying, Lord, save me.</a:t>
            </a:r>
            <a:endParaRPr b="0" sz="16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rPr b="0" lang="en" sz="1800" u="sng">
                <a:solidFill>
                  <a:srgbClr val="FFFFFF"/>
                </a:solidFill>
                <a:latin typeface="Montserrat Medium"/>
                <a:ea typeface="Montserrat Medium"/>
                <a:cs typeface="Montserrat Medium"/>
                <a:sym typeface="Montserrat Medium"/>
              </a:rPr>
              <a:t>Romans 8:18</a:t>
            </a:r>
            <a:r>
              <a:rPr b="0" lang="en" sz="1600">
                <a:solidFill>
                  <a:srgbClr val="FFFFFF"/>
                </a:solidFill>
                <a:latin typeface="Montserrat Medium"/>
                <a:ea typeface="Montserrat Medium"/>
                <a:cs typeface="Montserrat Medium"/>
                <a:sym typeface="Montserrat Medium"/>
              </a:rPr>
              <a:t> For I reckon that the sufferings of this present time are not worthy to be compared with the glory which shall be revealed in us.</a:t>
            </a:r>
            <a:endParaRPr b="0" sz="1600">
              <a:solidFill>
                <a:srgbClr val="FFFFFF"/>
              </a:solidFill>
              <a:latin typeface="Montserrat Medium"/>
              <a:ea typeface="Montserrat Medium"/>
              <a:cs typeface="Montserrat Medium"/>
              <a:sym typeface="Montserrat Medium"/>
            </a:endParaRPr>
          </a:p>
        </p:txBody>
      </p:sp>
      <p:sp>
        <p:nvSpPr>
          <p:cNvPr id="161" name="Google Shape;161;p28"/>
          <p:cNvSpPr txBox="1"/>
          <p:nvPr>
            <p:ph idx="1" type="subTitle"/>
          </p:nvPr>
        </p:nvSpPr>
        <p:spPr>
          <a:xfrm>
            <a:off x="1129567" y="57154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65" name="Shape 165"/>
        <p:cNvGrpSpPr/>
        <p:nvPr/>
      </p:nvGrpSpPr>
      <p:grpSpPr>
        <a:xfrm>
          <a:off x="0" y="0"/>
          <a:ext cx="0" cy="0"/>
          <a:chOff x="0" y="0"/>
          <a:chExt cx="0" cy="0"/>
        </a:xfrm>
      </p:grpSpPr>
      <p:sp>
        <p:nvSpPr>
          <p:cNvPr id="166" name="Google Shape;166;p29"/>
          <p:cNvSpPr txBox="1"/>
          <p:nvPr>
            <p:ph type="title"/>
          </p:nvPr>
        </p:nvSpPr>
        <p:spPr>
          <a:xfrm>
            <a:off x="283099" y="712150"/>
            <a:ext cx="8622300" cy="3835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u="sng">
                <a:solidFill>
                  <a:srgbClr val="FFFFFF"/>
                </a:solidFill>
                <a:latin typeface="Montserrat"/>
                <a:ea typeface="Montserrat"/>
                <a:cs typeface="Montserrat"/>
                <a:sym typeface="Montserrat"/>
              </a:rPr>
              <a:t>Reflection 3:</a:t>
            </a:r>
            <a:endParaRPr u="sng">
              <a:solidFill>
                <a:srgbClr val="FFFFFF"/>
              </a:solidFill>
              <a:latin typeface="Montserrat"/>
              <a:ea typeface="Montserrat"/>
              <a:cs typeface="Montserrat"/>
              <a:sym typeface="Montserrat"/>
            </a:endParaRPr>
          </a:p>
          <a:p>
            <a:pPr indent="0" lvl="0" marL="0" rtl="0" algn="just">
              <a:spcBef>
                <a:spcPts val="1000"/>
              </a:spcBef>
              <a:spcAft>
                <a:spcPts val="1000"/>
              </a:spcAft>
              <a:buNone/>
            </a:pPr>
            <a:r>
              <a:rPr b="0" lang="en">
                <a:solidFill>
                  <a:srgbClr val="FFFFFF"/>
                </a:solidFill>
                <a:latin typeface="Montserrat Medium"/>
                <a:ea typeface="Montserrat Medium"/>
                <a:cs typeface="Montserrat Medium"/>
                <a:sym typeface="Montserrat Medium"/>
              </a:rPr>
              <a:t>Believer, do you allow your fear of going through challenges keep you from serving God?</a:t>
            </a:r>
            <a:endParaRPr b="0">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70" name="Shape 170"/>
        <p:cNvGrpSpPr/>
        <p:nvPr/>
      </p:nvGrpSpPr>
      <p:grpSpPr>
        <a:xfrm>
          <a:off x="0" y="0"/>
          <a:ext cx="0" cy="0"/>
          <a:chOff x="0" y="0"/>
          <a:chExt cx="0" cy="0"/>
        </a:xfrm>
      </p:grpSpPr>
      <p:sp>
        <p:nvSpPr>
          <p:cNvPr id="171" name="Google Shape;171;p30"/>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0" sz="7200">
              <a:solidFill>
                <a:srgbClr val="FFFFFF"/>
              </a:solidFill>
              <a:latin typeface="Raleway SemiBold"/>
              <a:ea typeface="Raleway SemiBold"/>
              <a:cs typeface="Raleway SemiBold"/>
              <a:sym typeface="Raleway SemiBold"/>
            </a:endParaRPr>
          </a:p>
          <a:p>
            <a:pPr indent="0" lvl="0" marL="0" rtl="0" algn="ctr">
              <a:lnSpc>
                <a:spcPct val="115000"/>
              </a:lnSpc>
              <a:spcBef>
                <a:spcPts val="1600"/>
              </a:spcBef>
              <a:spcAft>
                <a:spcPts val="0"/>
              </a:spcAft>
              <a:buNone/>
            </a:pPr>
            <a:r>
              <a:rPr b="0" lang="en" sz="7200">
                <a:solidFill>
                  <a:srgbClr val="FFFFFF"/>
                </a:solidFill>
                <a:latin typeface="Raleway SemiBold"/>
                <a:ea typeface="Raleway SemiBold"/>
                <a:cs typeface="Raleway SemiBold"/>
                <a:sym typeface="Raleway SemiBold"/>
              </a:rPr>
              <a:t>2) </a:t>
            </a:r>
            <a:r>
              <a:rPr b="0" lang="en" sz="7200" u="sng">
                <a:solidFill>
                  <a:srgbClr val="FFFFFF"/>
                </a:solidFill>
                <a:latin typeface="Raleway SemiBold"/>
                <a:ea typeface="Raleway SemiBold"/>
                <a:cs typeface="Raleway SemiBold"/>
                <a:sym typeface="Raleway SemiBold"/>
              </a:rPr>
              <a:t>Choosing Christ</a:t>
            </a:r>
            <a:endParaRPr b="0" sz="7200" u="sng">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t/>
            </a:r>
            <a:endParaRPr b="0" sz="3000">
              <a:solidFill>
                <a:srgbClr val="FFFFFF"/>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b="0" sz="3000">
              <a:solidFill>
                <a:srgbClr val="FFFFFF"/>
              </a:solidFill>
              <a:latin typeface="Montserrat"/>
              <a:ea typeface="Montserrat"/>
              <a:cs typeface="Montserrat"/>
              <a:sym typeface="Montserrat"/>
            </a:endParaRPr>
          </a:p>
        </p:txBody>
      </p:sp>
      <p:sp>
        <p:nvSpPr>
          <p:cNvPr id="172" name="Google Shape;172;p30"/>
          <p:cNvSpPr txBox="1"/>
          <p:nvPr>
            <p:ph idx="1" type="subTitle"/>
          </p:nvPr>
        </p:nvSpPr>
        <p:spPr>
          <a:xfrm>
            <a:off x="233292" y="34596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76" name="Shape 176"/>
        <p:cNvGrpSpPr/>
        <p:nvPr/>
      </p:nvGrpSpPr>
      <p:grpSpPr>
        <a:xfrm>
          <a:off x="0" y="0"/>
          <a:ext cx="0" cy="0"/>
          <a:chOff x="0" y="0"/>
          <a:chExt cx="0" cy="0"/>
        </a:xfrm>
      </p:grpSpPr>
      <p:sp>
        <p:nvSpPr>
          <p:cNvPr id="177" name="Google Shape;177;p31"/>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Christ</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t/>
            </a:r>
            <a:endParaRPr b="0" sz="3000">
              <a:solidFill>
                <a:srgbClr val="FFFFFF"/>
              </a:solidFill>
              <a:latin typeface="Montserrat"/>
              <a:ea typeface="Montserrat"/>
              <a:cs typeface="Montserrat"/>
              <a:sym typeface="Montserrat"/>
            </a:endParaRPr>
          </a:p>
          <a:p>
            <a:pPr indent="0" lvl="0" marL="0" rtl="0" algn="l">
              <a:lnSpc>
                <a:spcPct val="115000"/>
              </a:lnSpc>
              <a:spcBef>
                <a:spcPts val="1600"/>
              </a:spcBef>
              <a:spcAft>
                <a:spcPts val="1600"/>
              </a:spcAft>
              <a:buNone/>
            </a:pPr>
            <a:r>
              <a:rPr b="0" lang="en" sz="3000">
                <a:solidFill>
                  <a:srgbClr val="FFFFFF"/>
                </a:solidFill>
                <a:latin typeface="Montserrat"/>
                <a:ea typeface="Montserrat"/>
                <a:cs typeface="Montserrat"/>
                <a:sym typeface="Montserrat"/>
              </a:rPr>
              <a:t>1. Predetermined that you will allow God’s word to change your mind.</a:t>
            </a:r>
            <a:endParaRPr b="0" sz="3000">
              <a:solidFill>
                <a:srgbClr val="FFFFFF"/>
              </a:solidFill>
              <a:latin typeface="Montserrat"/>
              <a:ea typeface="Montserrat"/>
              <a:cs typeface="Montserrat"/>
              <a:sym typeface="Montserrat"/>
            </a:endParaRPr>
          </a:p>
        </p:txBody>
      </p:sp>
      <p:sp>
        <p:nvSpPr>
          <p:cNvPr id="178" name="Google Shape;178;p31"/>
          <p:cNvSpPr txBox="1"/>
          <p:nvPr>
            <p:ph idx="1" type="subTitle"/>
          </p:nvPr>
        </p:nvSpPr>
        <p:spPr>
          <a:xfrm>
            <a:off x="233292" y="34596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7" name="Shape 77"/>
        <p:cNvGrpSpPr/>
        <p:nvPr/>
      </p:nvGrpSpPr>
      <p:grpSpPr>
        <a:xfrm>
          <a:off x="0" y="0"/>
          <a:ext cx="0" cy="0"/>
          <a:chOff x="0" y="0"/>
          <a:chExt cx="0" cy="0"/>
        </a:xfrm>
      </p:grpSpPr>
      <p:sp>
        <p:nvSpPr>
          <p:cNvPr id="78" name="Google Shape;78;p14"/>
          <p:cNvSpPr txBox="1"/>
          <p:nvPr>
            <p:ph type="ctrTitle"/>
          </p:nvPr>
        </p:nvSpPr>
        <p:spPr>
          <a:xfrm>
            <a:off x="233300" y="630225"/>
            <a:ext cx="8574600" cy="27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solidFill>
                  <a:srgbClr val="FFFFFF"/>
                </a:solidFill>
                <a:latin typeface="Montserrat SemiBold"/>
                <a:ea typeface="Montserrat SemiBold"/>
                <a:cs typeface="Montserrat SemiBold"/>
                <a:sym typeface="Montserrat SemiBold"/>
              </a:rPr>
              <a:t>Predetermined : Established or decided in advance </a:t>
            </a:r>
            <a:endParaRPr b="0">
              <a:solidFill>
                <a:srgbClr val="FFFFFF"/>
              </a:solidFill>
              <a:latin typeface="Montserrat SemiBold"/>
              <a:ea typeface="Montserrat SemiBold"/>
              <a:cs typeface="Montserrat SemiBold"/>
              <a:sym typeface="Montserrat SemiBold"/>
            </a:endParaRPr>
          </a:p>
        </p:txBody>
      </p:sp>
      <p:sp>
        <p:nvSpPr>
          <p:cNvPr id="79" name="Google Shape;79;p14"/>
          <p:cNvSpPr txBox="1"/>
          <p:nvPr>
            <p:ph idx="1" type="subTitle"/>
          </p:nvPr>
        </p:nvSpPr>
        <p:spPr>
          <a:xfrm>
            <a:off x="233292" y="34596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Montserrat SemiBold"/>
                <a:ea typeface="Montserrat SemiBold"/>
                <a:cs typeface="Montserrat SemiBold"/>
                <a:sym typeface="Montserrat SemiBold"/>
              </a:rPr>
              <a:t>Daniel 3:18</a:t>
            </a: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82" name="Shape 182"/>
        <p:cNvGrpSpPr/>
        <p:nvPr/>
      </p:nvGrpSpPr>
      <p:grpSpPr>
        <a:xfrm>
          <a:off x="0" y="0"/>
          <a:ext cx="0" cy="0"/>
          <a:chOff x="0" y="0"/>
          <a:chExt cx="0" cy="0"/>
        </a:xfrm>
      </p:grpSpPr>
      <p:sp>
        <p:nvSpPr>
          <p:cNvPr id="183" name="Google Shape;183;p32"/>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Christ</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Acts 9:15-17</a:t>
            </a:r>
            <a:r>
              <a:rPr b="0" lang="en" sz="1800">
                <a:solidFill>
                  <a:srgbClr val="FFFFFF"/>
                </a:solidFill>
                <a:latin typeface="Montserrat Medium"/>
                <a:ea typeface="Montserrat Medium"/>
                <a:cs typeface="Montserrat Medium"/>
                <a:sym typeface="Montserrat Medium"/>
              </a:rPr>
              <a:t> </a:t>
            </a:r>
            <a:r>
              <a:rPr b="0" lang="en" sz="1600">
                <a:solidFill>
                  <a:srgbClr val="FFFFFF"/>
                </a:solidFill>
                <a:latin typeface="Montserrat Medium"/>
                <a:ea typeface="Montserrat Medium"/>
                <a:cs typeface="Montserrat Medium"/>
                <a:sym typeface="Montserrat Medium"/>
              </a:rPr>
              <a:t>But the Lord saith unto him, Go thy way: for he is a chosen vessel unto me, to bear my name before the gentiles, and kings, and the children of Israel: For I will shew him how great things he must suffer for my name’s sake. </a:t>
            </a:r>
            <a:r>
              <a:rPr lang="en" sz="1600" u="sng">
                <a:solidFill>
                  <a:srgbClr val="FFFFFF"/>
                </a:solidFill>
                <a:latin typeface="Montserrat"/>
                <a:ea typeface="Montserrat"/>
                <a:cs typeface="Montserrat"/>
                <a:sym typeface="Montserrat"/>
              </a:rPr>
              <a:t>Ananias went his way, and entered into the house, and putting his hands on him said, brother Saul, the Lord, even Jesus, that appeared unto thee in the way thou camest.</a:t>
            </a:r>
            <a:endParaRPr b="0" sz="16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t/>
            </a:r>
            <a:endParaRPr b="0" sz="1600">
              <a:solidFill>
                <a:srgbClr val="FFFFFF"/>
              </a:solidFill>
              <a:latin typeface="Montserrat Medium"/>
              <a:ea typeface="Montserrat Medium"/>
              <a:cs typeface="Montserrat Medium"/>
              <a:sym typeface="Montserrat Medium"/>
            </a:endParaRPr>
          </a:p>
        </p:txBody>
      </p:sp>
      <p:sp>
        <p:nvSpPr>
          <p:cNvPr id="184" name="Google Shape;184;p32"/>
          <p:cNvSpPr txBox="1"/>
          <p:nvPr>
            <p:ph idx="1" type="subTitle"/>
          </p:nvPr>
        </p:nvSpPr>
        <p:spPr>
          <a:xfrm>
            <a:off x="1129567" y="57154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88" name="Shape 188"/>
        <p:cNvGrpSpPr/>
        <p:nvPr/>
      </p:nvGrpSpPr>
      <p:grpSpPr>
        <a:xfrm>
          <a:off x="0" y="0"/>
          <a:ext cx="0" cy="0"/>
          <a:chOff x="0" y="0"/>
          <a:chExt cx="0" cy="0"/>
        </a:xfrm>
      </p:grpSpPr>
      <p:sp>
        <p:nvSpPr>
          <p:cNvPr id="189" name="Google Shape;189;p33"/>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Christ</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Acts 9:15-17</a:t>
            </a:r>
            <a:r>
              <a:rPr b="0" lang="en" sz="1800">
                <a:solidFill>
                  <a:srgbClr val="FFFFFF"/>
                </a:solidFill>
                <a:latin typeface="Montserrat Medium"/>
                <a:ea typeface="Montserrat Medium"/>
                <a:cs typeface="Montserrat Medium"/>
                <a:sym typeface="Montserrat Medium"/>
              </a:rPr>
              <a:t> But the Lord saith unto him, Go thy way: for he is a chosen vessel unto me, to bear my name before the gentiles, and kings, and the children of Israel: For I will shew him how great things he must suffer for my name’s sake. </a:t>
            </a:r>
            <a:r>
              <a:rPr lang="en" sz="1800" u="sng">
                <a:solidFill>
                  <a:srgbClr val="FFFFFF"/>
                </a:solidFill>
                <a:latin typeface="Montserrat"/>
                <a:ea typeface="Montserrat"/>
                <a:cs typeface="Montserrat"/>
                <a:sym typeface="Montserrat"/>
              </a:rPr>
              <a:t>Ananias went his way, and entered into the house, and putting his hands on him said, brother Saul, the Lord, even Jesus, that appeared unto thee in the way thou camest.</a:t>
            </a:r>
            <a:endParaRPr b="0" sz="18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rPr b="0" lang="en" sz="1800" u="sng">
                <a:solidFill>
                  <a:srgbClr val="FFFFFF"/>
                </a:solidFill>
                <a:latin typeface="Montserrat Medium"/>
                <a:ea typeface="Montserrat Medium"/>
                <a:cs typeface="Montserrat Medium"/>
                <a:sym typeface="Montserrat Medium"/>
              </a:rPr>
              <a:t>Romans 3:4</a:t>
            </a:r>
            <a:r>
              <a:rPr b="0" lang="en" sz="1800">
                <a:solidFill>
                  <a:srgbClr val="FFFFFF"/>
                </a:solidFill>
                <a:latin typeface="Montserrat Medium"/>
                <a:ea typeface="Montserrat Medium"/>
                <a:cs typeface="Montserrat Medium"/>
                <a:sym typeface="Montserrat Medium"/>
              </a:rPr>
              <a:t> God forbid: yea, let  God be true, but every man a liar.</a:t>
            </a:r>
            <a:endParaRPr b="0" sz="1800">
              <a:solidFill>
                <a:srgbClr val="FFFFFF"/>
              </a:solidFill>
              <a:latin typeface="Montserrat Medium"/>
              <a:ea typeface="Montserrat Medium"/>
              <a:cs typeface="Montserrat Medium"/>
              <a:sym typeface="Montserrat Medium"/>
            </a:endParaRPr>
          </a:p>
        </p:txBody>
      </p:sp>
      <p:sp>
        <p:nvSpPr>
          <p:cNvPr id="190" name="Google Shape;190;p33"/>
          <p:cNvSpPr txBox="1"/>
          <p:nvPr>
            <p:ph idx="1" type="subTitle"/>
          </p:nvPr>
        </p:nvSpPr>
        <p:spPr>
          <a:xfrm>
            <a:off x="1129567" y="57154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94" name="Shape 194"/>
        <p:cNvGrpSpPr/>
        <p:nvPr/>
      </p:nvGrpSpPr>
      <p:grpSpPr>
        <a:xfrm>
          <a:off x="0" y="0"/>
          <a:ext cx="0" cy="0"/>
          <a:chOff x="0" y="0"/>
          <a:chExt cx="0" cy="0"/>
        </a:xfrm>
      </p:grpSpPr>
      <p:sp>
        <p:nvSpPr>
          <p:cNvPr id="195" name="Google Shape;195;p34"/>
          <p:cNvSpPr txBox="1"/>
          <p:nvPr>
            <p:ph type="title"/>
          </p:nvPr>
        </p:nvSpPr>
        <p:spPr>
          <a:xfrm>
            <a:off x="283099" y="712150"/>
            <a:ext cx="8622300" cy="3835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u="sng">
                <a:solidFill>
                  <a:srgbClr val="FFFFFF"/>
                </a:solidFill>
                <a:latin typeface="Montserrat"/>
                <a:ea typeface="Montserrat"/>
                <a:cs typeface="Montserrat"/>
                <a:sym typeface="Montserrat"/>
              </a:rPr>
              <a:t>Reflection 4:</a:t>
            </a:r>
            <a:endParaRPr u="sng">
              <a:solidFill>
                <a:srgbClr val="FFFFFF"/>
              </a:solidFill>
              <a:latin typeface="Montserrat"/>
              <a:ea typeface="Montserrat"/>
              <a:cs typeface="Montserrat"/>
              <a:sym typeface="Montserrat"/>
            </a:endParaRPr>
          </a:p>
          <a:p>
            <a:pPr indent="0" lvl="0" marL="0" rtl="0" algn="just">
              <a:spcBef>
                <a:spcPts val="1000"/>
              </a:spcBef>
              <a:spcAft>
                <a:spcPts val="1000"/>
              </a:spcAft>
              <a:buNone/>
            </a:pPr>
            <a:r>
              <a:rPr b="0" lang="en" sz="4100">
                <a:solidFill>
                  <a:srgbClr val="FFFFFF"/>
                </a:solidFill>
                <a:latin typeface="Montserrat Medium"/>
                <a:ea typeface="Montserrat Medium"/>
                <a:cs typeface="Montserrat Medium"/>
                <a:sym typeface="Montserrat Medium"/>
              </a:rPr>
              <a:t>let God’s Word be the final authority in your life, not your feelings.</a:t>
            </a:r>
            <a:endParaRPr b="0" sz="4100">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99" name="Shape 199"/>
        <p:cNvGrpSpPr/>
        <p:nvPr/>
      </p:nvGrpSpPr>
      <p:grpSpPr>
        <a:xfrm>
          <a:off x="0" y="0"/>
          <a:ext cx="0" cy="0"/>
          <a:chOff x="0" y="0"/>
          <a:chExt cx="0" cy="0"/>
        </a:xfrm>
      </p:grpSpPr>
      <p:sp>
        <p:nvSpPr>
          <p:cNvPr id="200" name="Google Shape;200;p35"/>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Christ</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t/>
            </a:r>
            <a:endParaRPr b="0" sz="3000">
              <a:solidFill>
                <a:srgbClr val="FFFFFF"/>
              </a:solidFill>
              <a:latin typeface="Montserrat"/>
              <a:ea typeface="Montserrat"/>
              <a:cs typeface="Montserrat"/>
              <a:sym typeface="Montserrat"/>
            </a:endParaRPr>
          </a:p>
          <a:p>
            <a:pPr indent="0" lvl="0" marL="0" rtl="0" algn="l">
              <a:lnSpc>
                <a:spcPct val="115000"/>
              </a:lnSpc>
              <a:spcBef>
                <a:spcPts val="1600"/>
              </a:spcBef>
              <a:spcAft>
                <a:spcPts val="1600"/>
              </a:spcAft>
              <a:buNone/>
            </a:pPr>
            <a:r>
              <a:rPr b="0" lang="en" sz="3000">
                <a:solidFill>
                  <a:srgbClr val="FFFFFF"/>
                </a:solidFill>
                <a:latin typeface="Montserrat"/>
                <a:ea typeface="Montserrat"/>
                <a:cs typeface="Montserrat"/>
                <a:sym typeface="Montserrat"/>
              </a:rPr>
              <a:t>2. Predetermined that there is nothing worth compromising for.</a:t>
            </a:r>
            <a:endParaRPr b="0" sz="3000">
              <a:solidFill>
                <a:srgbClr val="FFFFFF"/>
              </a:solidFill>
              <a:latin typeface="Montserrat"/>
              <a:ea typeface="Montserrat"/>
              <a:cs typeface="Montserrat"/>
              <a:sym typeface="Montserrat"/>
            </a:endParaRPr>
          </a:p>
        </p:txBody>
      </p:sp>
      <p:sp>
        <p:nvSpPr>
          <p:cNvPr id="201" name="Google Shape;201;p35"/>
          <p:cNvSpPr txBox="1"/>
          <p:nvPr>
            <p:ph idx="1" type="subTitle"/>
          </p:nvPr>
        </p:nvSpPr>
        <p:spPr>
          <a:xfrm>
            <a:off x="233292" y="34596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05" name="Shape 205"/>
        <p:cNvGrpSpPr/>
        <p:nvPr/>
      </p:nvGrpSpPr>
      <p:grpSpPr>
        <a:xfrm>
          <a:off x="0" y="0"/>
          <a:ext cx="0" cy="0"/>
          <a:chOff x="0" y="0"/>
          <a:chExt cx="0" cy="0"/>
        </a:xfrm>
      </p:grpSpPr>
      <p:sp>
        <p:nvSpPr>
          <p:cNvPr id="206" name="Google Shape;206;p36"/>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Christ</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Romans 8:12-13</a:t>
            </a:r>
            <a:r>
              <a:rPr b="0" lang="en" sz="1800">
                <a:solidFill>
                  <a:srgbClr val="FFFFFF"/>
                </a:solidFill>
                <a:latin typeface="Montserrat Medium"/>
                <a:ea typeface="Montserrat Medium"/>
                <a:cs typeface="Montserrat Medium"/>
                <a:sym typeface="Montserrat Medium"/>
              </a:rPr>
              <a:t> Therefore, brethren, we are debtors, not to the flesh, to live after the flesh. 13 For if ye live after the flesh, ye shall die: but if ye through the Spirit do mortify the deeds of the body, ye shall live. </a:t>
            </a:r>
            <a:endParaRPr b="0" sz="18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t/>
            </a:r>
            <a:endParaRPr b="0" sz="1800">
              <a:solidFill>
                <a:srgbClr val="FFFFFF"/>
              </a:solidFill>
              <a:latin typeface="Montserrat Medium"/>
              <a:ea typeface="Montserrat Medium"/>
              <a:cs typeface="Montserrat Medium"/>
              <a:sym typeface="Montserrat Medium"/>
            </a:endParaRPr>
          </a:p>
        </p:txBody>
      </p:sp>
      <p:sp>
        <p:nvSpPr>
          <p:cNvPr id="207" name="Google Shape;207;p36"/>
          <p:cNvSpPr txBox="1"/>
          <p:nvPr>
            <p:ph idx="1" type="subTitle"/>
          </p:nvPr>
        </p:nvSpPr>
        <p:spPr>
          <a:xfrm>
            <a:off x="1129567" y="57154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11" name="Shape 211"/>
        <p:cNvGrpSpPr/>
        <p:nvPr/>
      </p:nvGrpSpPr>
      <p:grpSpPr>
        <a:xfrm>
          <a:off x="0" y="0"/>
          <a:ext cx="0" cy="0"/>
          <a:chOff x="0" y="0"/>
          <a:chExt cx="0" cy="0"/>
        </a:xfrm>
      </p:grpSpPr>
      <p:sp>
        <p:nvSpPr>
          <p:cNvPr id="212" name="Google Shape;212;p37"/>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Christ</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Romans 8:12-13</a:t>
            </a:r>
            <a:r>
              <a:rPr b="0" lang="en" sz="1800">
                <a:solidFill>
                  <a:srgbClr val="FFFFFF"/>
                </a:solidFill>
                <a:latin typeface="Montserrat Medium"/>
                <a:ea typeface="Montserrat Medium"/>
                <a:cs typeface="Montserrat Medium"/>
                <a:sym typeface="Montserrat Medium"/>
              </a:rPr>
              <a:t> Therefore, brethren, we are debtors, not to the flesh, to live after the flesh. 13 For if ye live after the flesh, ye shall die: but if ye through the Spirit do mortify the deeds of the body, ye shall live. </a:t>
            </a:r>
            <a:endParaRPr b="0" sz="18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Daniel 1:8 </a:t>
            </a:r>
            <a:r>
              <a:rPr b="0" lang="en" sz="1800">
                <a:solidFill>
                  <a:schemeClr val="dk2"/>
                </a:solidFill>
                <a:latin typeface="Arial"/>
                <a:ea typeface="Arial"/>
                <a:cs typeface="Arial"/>
                <a:sym typeface="Arial"/>
              </a:rPr>
              <a:t> </a:t>
            </a:r>
            <a:r>
              <a:rPr b="0" lang="en" sz="1800">
                <a:solidFill>
                  <a:srgbClr val="FFFFFF"/>
                </a:solidFill>
                <a:latin typeface="Montserrat Medium"/>
                <a:ea typeface="Montserrat Medium"/>
                <a:cs typeface="Montserrat Medium"/>
                <a:sym typeface="Montserrat Medium"/>
              </a:rPr>
              <a:t>But Daniel purposed in his heart that he would not defile himself with the portion of the kings meat, nor with the wine which he drank: therefore he requested of the prince of the eunuchs that he might not defile himself. “ </a:t>
            </a:r>
            <a:endParaRPr b="0" sz="18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t/>
            </a:r>
            <a:endParaRPr b="0" sz="1600">
              <a:solidFill>
                <a:srgbClr val="FFFFFF"/>
              </a:solidFill>
              <a:latin typeface="Montserrat Medium"/>
              <a:ea typeface="Montserrat Medium"/>
              <a:cs typeface="Montserrat Medium"/>
              <a:sym typeface="Montserrat Medium"/>
            </a:endParaRPr>
          </a:p>
        </p:txBody>
      </p:sp>
      <p:sp>
        <p:nvSpPr>
          <p:cNvPr id="213" name="Google Shape;213;p37"/>
          <p:cNvSpPr txBox="1"/>
          <p:nvPr>
            <p:ph idx="1" type="subTitle"/>
          </p:nvPr>
        </p:nvSpPr>
        <p:spPr>
          <a:xfrm>
            <a:off x="1129567" y="57154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17" name="Shape 217"/>
        <p:cNvGrpSpPr/>
        <p:nvPr/>
      </p:nvGrpSpPr>
      <p:grpSpPr>
        <a:xfrm>
          <a:off x="0" y="0"/>
          <a:ext cx="0" cy="0"/>
          <a:chOff x="0" y="0"/>
          <a:chExt cx="0" cy="0"/>
        </a:xfrm>
      </p:grpSpPr>
      <p:sp>
        <p:nvSpPr>
          <p:cNvPr id="218" name="Google Shape;218;p38"/>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Christ</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James 1:2-4</a:t>
            </a:r>
            <a:r>
              <a:rPr b="0" lang="en" sz="1800">
                <a:solidFill>
                  <a:srgbClr val="FFFFFF"/>
                </a:solidFill>
                <a:latin typeface="Montserrat Medium"/>
                <a:ea typeface="Montserrat Medium"/>
                <a:cs typeface="Montserrat Medium"/>
                <a:sym typeface="Montserrat Medium"/>
              </a:rPr>
              <a:t> </a:t>
            </a:r>
            <a:r>
              <a:rPr b="0" lang="en" sz="1600">
                <a:solidFill>
                  <a:srgbClr val="FFFFFF"/>
                </a:solidFill>
                <a:latin typeface="Montserrat Medium"/>
                <a:ea typeface="Montserrat Medium"/>
                <a:cs typeface="Montserrat Medium"/>
                <a:sym typeface="Montserrat Medium"/>
              </a:rPr>
              <a:t>My brethren, count it all joy when ye fall into divers temptations; Knowing this, that the trying of your faith worketh patience. But let patience have her perfect work, that ye may be perfect and entire, wanting nothing.</a:t>
            </a:r>
            <a:endParaRPr b="0" sz="16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t/>
            </a:r>
            <a:endParaRPr b="0" sz="1600">
              <a:solidFill>
                <a:srgbClr val="FFFFFF"/>
              </a:solidFill>
              <a:latin typeface="Montserrat Medium"/>
              <a:ea typeface="Montserrat Medium"/>
              <a:cs typeface="Montserrat Medium"/>
              <a:sym typeface="Montserrat Medium"/>
            </a:endParaRPr>
          </a:p>
        </p:txBody>
      </p:sp>
      <p:sp>
        <p:nvSpPr>
          <p:cNvPr id="219" name="Google Shape;219;p38"/>
          <p:cNvSpPr txBox="1"/>
          <p:nvPr>
            <p:ph idx="1" type="subTitle"/>
          </p:nvPr>
        </p:nvSpPr>
        <p:spPr>
          <a:xfrm>
            <a:off x="1129567" y="57154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23" name="Shape 223"/>
        <p:cNvGrpSpPr/>
        <p:nvPr/>
      </p:nvGrpSpPr>
      <p:grpSpPr>
        <a:xfrm>
          <a:off x="0" y="0"/>
          <a:ext cx="0" cy="0"/>
          <a:chOff x="0" y="0"/>
          <a:chExt cx="0" cy="0"/>
        </a:xfrm>
      </p:grpSpPr>
      <p:sp>
        <p:nvSpPr>
          <p:cNvPr id="224" name="Google Shape;224;p39"/>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Christ</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James 1:2-4</a:t>
            </a:r>
            <a:r>
              <a:rPr b="0" lang="en" sz="1800">
                <a:solidFill>
                  <a:srgbClr val="FFFFFF"/>
                </a:solidFill>
                <a:latin typeface="Montserrat Medium"/>
                <a:ea typeface="Montserrat Medium"/>
                <a:cs typeface="Montserrat Medium"/>
                <a:sym typeface="Montserrat Medium"/>
              </a:rPr>
              <a:t> </a:t>
            </a:r>
            <a:r>
              <a:rPr b="0" lang="en" sz="1600">
                <a:solidFill>
                  <a:srgbClr val="FFFFFF"/>
                </a:solidFill>
                <a:latin typeface="Montserrat Medium"/>
                <a:ea typeface="Montserrat Medium"/>
                <a:cs typeface="Montserrat Medium"/>
                <a:sym typeface="Montserrat Medium"/>
              </a:rPr>
              <a:t>My brethren, count it all joy when ye fall into divers temptations; Knowing this, that the trying of your faith worketh patience. But let patience have her perfect work, that ye may be perfect and entire, wanting nothing.</a:t>
            </a:r>
            <a:endParaRPr b="0" sz="16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Daniel 6:10</a:t>
            </a:r>
            <a:r>
              <a:rPr b="0" lang="en" sz="1800">
                <a:solidFill>
                  <a:srgbClr val="FFFFFF"/>
                </a:solidFill>
                <a:latin typeface="Montserrat Medium"/>
                <a:ea typeface="Montserrat Medium"/>
                <a:cs typeface="Montserrat Medium"/>
                <a:sym typeface="Montserrat Medium"/>
              </a:rPr>
              <a:t> </a:t>
            </a:r>
            <a:r>
              <a:rPr b="0" lang="en" sz="1600">
                <a:solidFill>
                  <a:srgbClr val="FFFFFF"/>
                </a:solidFill>
                <a:latin typeface="Montserrat Medium"/>
                <a:ea typeface="Montserrat Medium"/>
                <a:cs typeface="Montserrat Medium"/>
                <a:sym typeface="Montserrat Medium"/>
              </a:rPr>
              <a:t>Now when Daniel knew that the writing was signed, he went into his house; and his windows being open in his chambers toward Jerusalem, he kneeled upon his knees three times a day, and prayed, and gave thanks before his God, as he did aforetime.</a:t>
            </a:r>
            <a:endParaRPr b="0" sz="16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t/>
            </a:r>
            <a:endParaRPr b="0" sz="16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t/>
            </a:r>
            <a:endParaRPr b="0" sz="1600">
              <a:solidFill>
                <a:srgbClr val="FFFFFF"/>
              </a:solidFill>
              <a:latin typeface="Montserrat Medium"/>
              <a:ea typeface="Montserrat Medium"/>
              <a:cs typeface="Montserrat Medium"/>
              <a:sym typeface="Montserrat Medium"/>
            </a:endParaRPr>
          </a:p>
        </p:txBody>
      </p:sp>
      <p:sp>
        <p:nvSpPr>
          <p:cNvPr id="225" name="Google Shape;225;p39"/>
          <p:cNvSpPr txBox="1"/>
          <p:nvPr>
            <p:ph idx="1" type="subTitle"/>
          </p:nvPr>
        </p:nvSpPr>
        <p:spPr>
          <a:xfrm>
            <a:off x="1129567" y="57154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29" name="Shape 229"/>
        <p:cNvGrpSpPr/>
        <p:nvPr/>
      </p:nvGrpSpPr>
      <p:grpSpPr>
        <a:xfrm>
          <a:off x="0" y="0"/>
          <a:ext cx="0" cy="0"/>
          <a:chOff x="0" y="0"/>
          <a:chExt cx="0" cy="0"/>
        </a:xfrm>
      </p:grpSpPr>
      <p:sp>
        <p:nvSpPr>
          <p:cNvPr id="230" name="Google Shape;230;p40"/>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Christ</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James 1:2-4</a:t>
            </a:r>
            <a:r>
              <a:rPr b="0" lang="en" sz="1800">
                <a:solidFill>
                  <a:srgbClr val="FFFFFF"/>
                </a:solidFill>
                <a:latin typeface="Montserrat Medium"/>
                <a:ea typeface="Montserrat Medium"/>
                <a:cs typeface="Montserrat Medium"/>
                <a:sym typeface="Montserrat Medium"/>
              </a:rPr>
              <a:t> </a:t>
            </a:r>
            <a:r>
              <a:rPr b="0" lang="en" sz="1600">
                <a:solidFill>
                  <a:srgbClr val="FFFFFF"/>
                </a:solidFill>
                <a:latin typeface="Montserrat Medium"/>
                <a:ea typeface="Montserrat Medium"/>
                <a:cs typeface="Montserrat Medium"/>
                <a:sym typeface="Montserrat Medium"/>
              </a:rPr>
              <a:t>My brethren, count it all joy when ye fall into divers temptations; Knowing this, that the trying of your faith worketh patience. But let patience have her perfect work, that ye may be perfect and entire, wanting nothing.</a:t>
            </a:r>
            <a:endParaRPr b="0" sz="16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Daniel 6:10</a:t>
            </a:r>
            <a:r>
              <a:rPr b="0" lang="en" sz="1800">
                <a:solidFill>
                  <a:srgbClr val="FFFFFF"/>
                </a:solidFill>
                <a:latin typeface="Montserrat Medium"/>
                <a:ea typeface="Montserrat Medium"/>
                <a:cs typeface="Montserrat Medium"/>
                <a:sym typeface="Montserrat Medium"/>
              </a:rPr>
              <a:t> </a:t>
            </a:r>
            <a:r>
              <a:rPr b="0" lang="en" sz="1600">
                <a:solidFill>
                  <a:srgbClr val="FFFFFF"/>
                </a:solidFill>
                <a:latin typeface="Montserrat Medium"/>
                <a:ea typeface="Montserrat Medium"/>
                <a:cs typeface="Montserrat Medium"/>
                <a:sym typeface="Montserrat Medium"/>
              </a:rPr>
              <a:t>Now when Daniel knew that the writing was signed, he went into his house; and his windows being open in his chambers toward Jerusalem, he kneeled upon his knees three times a day, and prayed, and gave thanks before his God, as he did aforetime.</a:t>
            </a:r>
            <a:endParaRPr b="0" sz="16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23a</a:t>
            </a:r>
            <a:r>
              <a:rPr b="0" lang="en" sz="1800">
                <a:solidFill>
                  <a:srgbClr val="FFFFFF"/>
                </a:solidFill>
                <a:latin typeface="Montserrat Medium"/>
                <a:ea typeface="Montserrat Medium"/>
                <a:cs typeface="Montserrat Medium"/>
                <a:sym typeface="Montserrat Medium"/>
              </a:rPr>
              <a:t> </a:t>
            </a:r>
            <a:r>
              <a:rPr b="0" lang="en" sz="1600">
                <a:solidFill>
                  <a:srgbClr val="FFFFFF"/>
                </a:solidFill>
                <a:latin typeface="Montserrat Medium"/>
                <a:ea typeface="Montserrat Medium"/>
                <a:cs typeface="Montserrat Medium"/>
                <a:sym typeface="Montserrat Medium"/>
              </a:rPr>
              <a:t>My God hath sent his angel, and hath shut the lions mouths, that they have not hurt me.</a:t>
            </a:r>
            <a:endParaRPr b="0" sz="16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t/>
            </a:r>
            <a:endParaRPr b="0" sz="1600">
              <a:solidFill>
                <a:srgbClr val="FFFFFF"/>
              </a:solidFill>
              <a:latin typeface="Montserrat Medium"/>
              <a:ea typeface="Montserrat Medium"/>
              <a:cs typeface="Montserrat Medium"/>
              <a:sym typeface="Montserrat Medium"/>
            </a:endParaRPr>
          </a:p>
        </p:txBody>
      </p:sp>
      <p:sp>
        <p:nvSpPr>
          <p:cNvPr id="231" name="Google Shape;231;p40"/>
          <p:cNvSpPr txBox="1"/>
          <p:nvPr>
            <p:ph idx="1" type="subTitle"/>
          </p:nvPr>
        </p:nvSpPr>
        <p:spPr>
          <a:xfrm>
            <a:off x="1129567" y="57154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35" name="Shape 235"/>
        <p:cNvGrpSpPr/>
        <p:nvPr/>
      </p:nvGrpSpPr>
      <p:grpSpPr>
        <a:xfrm>
          <a:off x="0" y="0"/>
          <a:ext cx="0" cy="0"/>
          <a:chOff x="0" y="0"/>
          <a:chExt cx="0" cy="0"/>
        </a:xfrm>
      </p:grpSpPr>
      <p:sp>
        <p:nvSpPr>
          <p:cNvPr id="236" name="Google Shape;236;p41"/>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Christ</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Daniel 3:16-18</a:t>
            </a:r>
            <a:r>
              <a:rPr b="0" lang="en" sz="1800">
                <a:solidFill>
                  <a:srgbClr val="FFFFFF"/>
                </a:solidFill>
                <a:latin typeface="Montserrat Medium"/>
                <a:ea typeface="Montserrat Medium"/>
                <a:cs typeface="Montserrat Medium"/>
                <a:sym typeface="Montserrat Medium"/>
              </a:rPr>
              <a:t> </a:t>
            </a:r>
            <a:r>
              <a:rPr b="0" lang="en" sz="1600">
                <a:solidFill>
                  <a:srgbClr val="FFFFFF"/>
                </a:solidFill>
                <a:latin typeface="Montserrat Medium"/>
                <a:ea typeface="Montserrat Medium"/>
                <a:cs typeface="Montserrat Medium"/>
                <a:sym typeface="Montserrat Medium"/>
              </a:rPr>
              <a:t>Shadrach, Meshach, and Abednego, answered and said to the king, O Nebuchadnezzar, we are not careful to answer thee in this matter. If it be so, our God whom we serve is able to deliver us from the burning fiery furnace and he will deliver us out of thine hand, O king. </a:t>
            </a:r>
            <a:r>
              <a:rPr lang="en" sz="1600" u="sng">
                <a:solidFill>
                  <a:srgbClr val="FFFFFF"/>
                </a:solidFill>
                <a:latin typeface="Montserrat"/>
                <a:ea typeface="Montserrat"/>
                <a:cs typeface="Montserrat"/>
                <a:sym typeface="Montserrat"/>
              </a:rPr>
              <a:t>But if not, be it known unto thee, O king, that we will not serve thy gods, nore worship the golden image which thou hast set up.</a:t>
            </a:r>
            <a:endParaRPr sz="1600" u="sng">
              <a:solidFill>
                <a:srgbClr val="FFFFFF"/>
              </a:solidFill>
              <a:latin typeface="Montserrat"/>
              <a:ea typeface="Montserrat"/>
              <a:cs typeface="Montserrat"/>
              <a:sym typeface="Montserrat"/>
            </a:endParaRPr>
          </a:p>
          <a:p>
            <a:pPr indent="0" lvl="0" marL="0" rtl="0" algn="just">
              <a:lnSpc>
                <a:spcPct val="115000"/>
              </a:lnSpc>
              <a:spcBef>
                <a:spcPts val="1600"/>
              </a:spcBef>
              <a:spcAft>
                <a:spcPts val="1600"/>
              </a:spcAft>
              <a:buNone/>
            </a:pPr>
            <a:r>
              <a:t/>
            </a:r>
            <a:endParaRPr b="0" sz="1600">
              <a:solidFill>
                <a:srgbClr val="FFFFFF"/>
              </a:solidFill>
              <a:latin typeface="Montserrat Medium"/>
              <a:ea typeface="Montserrat Medium"/>
              <a:cs typeface="Montserrat Medium"/>
              <a:sym typeface="Montserrat Medium"/>
            </a:endParaRPr>
          </a:p>
        </p:txBody>
      </p:sp>
      <p:sp>
        <p:nvSpPr>
          <p:cNvPr id="237" name="Google Shape;237;p41"/>
          <p:cNvSpPr txBox="1"/>
          <p:nvPr>
            <p:ph idx="1" type="subTitle"/>
          </p:nvPr>
        </p:nvSpPr>
        <p:spPr>
          <a:xfrm>
            <a:off x="1129567" y="57154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3" name="Shape 83"/>
        <p:cNvGrpSpPr/>
        <p:nvPr/>
      </p:nvGrpSpPr>
      <p:grpSpPr>
        <a:xfrm>
          <a:off x="0" y="0"/>
          <a:ext cx="0" cy="0"/>
          <a:chOff x="0" y="0"/>
          <a:chExt cx="0" cy="0"/>
        </a:xfrm>
      </p:grpSpPr>
      <p:sp>
        <p:nvSpPr>
          <p:cNvPr id="84" name="Google Shape;84;p15"/>
          <p:cNvSpPr txBox="1"/>
          <p:nvPr>
            <p:ph type="ctrTitle"/>
          </p:nvPr>
        </p:nvSpPr>
        <p:spPr>
          <a:xfrm>
            <a:off x="646825" y="624900"/>
            <a:ext cx="8272200" cy="3986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0" sz="6000">
              <a:solidFill>
                <a:srgbClr val="FFFFFF"/>
              </a:solidFill>
              <a:latin typeface="Raleway SemiBold"/>
              <a:ea typeface="Raleway SemiBold"/>
              <a:cs typeface="Raleway SemiBold"/>
              <a:sym typeface="Raleway SemiBold"/>
            </a:endParaRPr>
          </a:p>
          <a:p>
            <a:pPr indent="-685800" lvl="0" marL="457200" rtl="0" algn="ctr">
              <a:lnSpc>
                <a:spcPct val="115000"/>
              </a:lnSpc>
              <a:spcBef>
                <a:spcPts val="1600"/>
              </a:spcBef>
              <a:spcAft>
                <a:spcPts val="0"/>
              </a:spcAft>
              <a:buClr>
                <a:srgbClr val="FFFFFF"/>
              </a:buClr>
              <a:buSzPts val="7200"/>
              <a:buFont typeface="Raleway SemiBold"/>
              <a:buAutoNum type="arabicParenR"/>
            </a:pPr>
            <a:r>
              <a:rPr b="0" lang="en" sz="7200" u="sng">
                <a:solidFill>
                  <a:srgbClr val="FFFFFF"/>
                </a:solidFill>
                <a:latin typeface="Raleway SemiBold"/>
                <a:ea typeface="Raleway SemiBold"/>
                <a:cs typeface="Raleway SemiBold"/>
                <a:sym typeface="Raleway SemiBold"/>
              </a:rPr>
              <a:t>Choosing Self</a:t>
            </a:r>
            <a:endParaRPr b="0" sz="7200" u="sng">
              <a:solidFill>
                <a:srgbClr val="FFFFFF"/>
              </a:solidFill>
              <a:latin typeface="Raleway SemiBold"/>
              <a:ea typeface="Raleway SemiBold"/>
              <a:cs typeface="Raleway SemiBold"/>
              <a:sym typeface="Raleway SemiBold"/>
            </a:endParaRPr>
          </a:p>
          <a:p>
            <a:pPr indent="0" lvl="0" marL="0" rtl="0" algn="l">
              <a:lnSpc>
                <a:spcPct val="115000"/>
              </a:lnSpc>
              <a:spcBef>
                <a:spcPts val="1600"/>
              </a:spcBef>
              <a:spcAft>
                <a:spcPts val="0"/>
              </a:spcAft>
              <a:buNone/>
            </a:pPr>
            <a:r>
              <a:t/>
            </a:r>
            <a:endParaRPr b="0" sz="3600" u="sng">
              <a:solidFill>
                <a:srgbClr val="FFFFFF"/>
              </a:solidFill>
              <a:latin typeface="Raleway SemiBold"/>
              <a:ea typeface="Raleway SemiBold"/>
              <a:cs typeface="Raleway SemiBold"/>
              <a:sym typeface="Raleway SemiBold"/>
            </a:endParaRPr>
          </a:p>
          <a:p>
            <a:pPr indent="0" lvl="0" marL="457200" rtl="0" algn="l">
              <a:lnSpc>
                <a:spcPct val="115000"/>
              </a:lnSpc>
              <a:spcBef>
                <a:spcPts val="1600"/>
              </a:spcBef>
              <a:spcAft>
                <a:spcPts val="0"/>
              </a:spcAft>
              <a:buNone/>
            </a:pPr>
            <a:r>
              <a:t/>
            </a:r>
            <a:endParaRPr b="0" sz="3000">
              <a:solidFill>
                <a:srgbClr val="FFFFFF"/>
              </a:solidFill>
              <a:latin typeface="Montserrat"/>
              <a:ea typeface="Montserrat"/>
              <a:cs typeface="Montserrat"/>
              <a:sym typeface="Montserrat"/>
            </a:endParaRPr>
          </a:p>
          <a:p>
            <a:pPr indent="0" lvl="0" marL="0" rtl="0" algn="just">
              <a:lnSpc>
                <a:spcPct val="115000"/>
              </a:lnSpc>
              <a:spcBef>
                <a:spcPts val="0"/>
              </a:spcBef>
              <a:spcAft>
                <a:spcPts val="1600"/>
              </a:spcAft>
              <a:buClr>
                <a:schemeClr val="dk2"/>
              </a:buClr>
              <a:buSzPts val="1100"/>
              <a:buFont typeface="Arial"/>
              <a:buNone/>
            </a:pPr>
            <a:r>
              <a:t/>
            </a:r>
            <a:endParaRPr b="0">
              <a:solidFill>
                <a:srgbClr val="FFFFFF"/>
              </a:solidFill>
              <a:latin typeface="Montserrat SemiBold"/>
              <a:ea typeface="Montserrat SemiBold"/>
              <a:cs typeface="Montserrat SemiBold"/>
              <a:sym typeface="Montserrat SemiBold"/>
            </a:endParaRPr>
          </a:p>
        </p:txBody>
      </p:sp>
      <p:sp>
        <p:nvSpPr>
          <p:cNvPr id="85" name="Google Shape;85;p15"/>
          <p:cNvSpPr txBox="1"/>
          <p:nvPr>
            <p:ph idx="1" type="subTitle"/>
          </p:nvPr>
        </p:nvSpPr>
        <p:spPr>
          <a:xfrm>
            <a:off x="233292" y="34596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41" name="Shape 241"/>
        <p:cNvGrpSpPr/>
        <p:nvPr/>
      </p:nvGrpSpPr>
      <p:grpSpPr>
        <a:xfrm>
          <a:off x="0" y="0"/>
          <a:ext cx="0" cy="0"/>
          <a:chOff x="0" y="0"/>
          <a:chExt cx="0" cy="0"/>
        </a:xfrm>
      </p:grpSpPr>
      <p:sp>
        <p:nvSpPr>
          <p:cNvPr id="242" name="Google Shape;242;p42"/>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Christ</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Daniel 3:16-18</a:t>
            </a:r>
            <a:r>
              <a:rPr b="0" lang="en" sz="1800">
                <a:solidFill>
                  <a:srgbClr val="FFFFFF"/>
                </a:solidFill>
                <a:latin typeface="Montserrat Medium"/>
                <a:ea typeface="Montserrat Medium"/>
                <a:cs typeface="Montserrat Medium"/>
                <a:sym typeface="Montserrat Medium"/>
              </a:rPr>
              <a:t> </a:t>
            </a:r>
            <a:r>
              <a:rPr b="0" lang="en" sz="1600">
                <a:solidFill>
                  <a:srgbClr val="FFFFFF"/>
                </a:solidFill>
                <a:latin typeface="Montserrat Medium"/>
                <a:ea typeface="Montserrat Medium"/>
                <a:cs typeface="Montserrat Medium"/>
                <a:sym typeface="Montserrat Medium"/>
              </a:rPr>
              <a:t>Shadrach, Meshach, and Abednego, answered and said to the king, O Nebuchadnezzar, we are not careful to answer thee in this matter. If it be so, our God whom we serve is able to deliver us from the burning fiery furnace and he will deliver us out of thine hand, O king. </a:t>
            </a:r>
            <a:r>
              <a:rPr lang="en" sz="1600" u="sng">
                <a:solidFill>
                  <a:srgbClr val="FFFFFF"/>
                </a:solidFill>
                <a:latin typeface="Montserrat"/>
                <a:ea typeface="Montserrat"/>
                <a:cs typeface="Montserrat"/>
                <a:sym typeface="Montserrat"/>
              </a:rPr>
              <a:t>But if not, be it known unto thee, O king, that we will not serve thy gods, nore worship the golden image which thou hast set up.</a:t>
            </a:r>
            <a:endParaRPr sz="1600" u="sng">
              <a:solidFill>
                <a:srgbClr val="FFFFFF"/>
              </a:solidFill>
              <a:latin typeface="Montserrat"/>
              <a:ea typeface="Montserrat"/>
              <a:cs typeface="Montserrat"/>
              <a:sym typeface="Montserrat"/>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Joshua 24:15</a:t>
            </a:r>
            <a:r>
              <a:rPr b="0" lang="en" sz="1800">
                <a:solidFill>
                  <a:srgbClr val="FFFFFF"/>
                </a:solidFill>
                <a:latin typeface="Montserrat Medium"/>
                <a:ea typeface="Montserrat Medium"/>
                <a:cs typeface="Montserrat Medium"/>
                <a:sym typeface="Montserrat Medium"/>
              </a:rPr>
              <a:t> </a:t>
            </a:r>
            <a:r>
              <a:rPr b="0" lang="en" sz="1600">
                <a:solidFill>
                  <a:srgbClr val="FFFFFF"/>
                </a:solidFill>
                <a:latin typeface="Montserrat Medium"/>
                <a:ea typeface="Montserrat Medium"/>
                <a:cs typeface="Montserrat Medium"/>
                <a:sym typeface="Montserrat Medium"/>
              </a:rPr>
              <a:t>And if it seems evil unto you to serve the LORD, choose you this day whom ye will serve; whether the gods which your fathers served that were on the other side of the flood, or the gods of the Armories, in whose land ye dwell: but as for me and my house, we will serve the LORD.</a:t>
            </a:r>
            <a:endParaRPr b="0" sz="16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t/>
            </a:r>
            <a:endParaRPr b="0" sz="1600">
              <a:solidFill>
                <a:srgbClr val="FFFFFF"/>
              </a:solidFill>
              <a:latin typeface="Montserrat Medium"/>
              <a:ea typeface="Montserrat Medium"/>
              <a:cs typeface="Montserrat Medium"/>
              <a:sym typeface="Montserrat Medium"/>
            </a:endParaRPr>
          </a:p>
        </p:txBody>
      </p:sp>
      <p:sp>
        <p:nvSpPr>
          <p:cNvPr id="243" name="Google Shape;243;p42"/>
          <p:cNvSpPr txBox="1"/>
          <p:nvPr>
            <p:ph idx="1" type="subTitle"/>
          </p:nvPr>
        </p:nvSpPr>
        <p:spPr>
          <a:xfrm>
            <a:off x="1129567" y="57154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47" name="Shape 247"/>
        <p:cNvGrpSpPr/>
        <p:nvPr/>
      </p:nvGrpSpPr>
      <p:grpSpPr>
        <a:xfrm>
          <a:off x="0" y="0"/>
          <a:ext cx="0" cy="0"/>
          <a:chOff x="0" y="0"/>
          <a:chExt cx="0" cy="0"/>
        </a:xfrm>
      </p:grpSpPr>
      <p:sp>
        <p:nvSpPr>
          <p:cNvPr id="248" name="Google Shape;248;p43"/>
          <p:cNvSpPr txBox="1"/>
          <p:nvPr>
            <p:ph type="title"/>
          </p:nvPr>
        </p:nvSpPr>
        <p:spPr>
          <a:xfrm>
            <a:off x="283099" y="712150"/>
            <a:ext cx="8622300" cy="3835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u="sng">
                <a:solidFill>
                  <a:srgbClr val="FFFFFF"/>
                </a:solidFill>
                <a:latin typeface="Montserrat"/>
                <a:ea typeface="Montserrat"/>
                <a:cs typeface="Montserrat"/>
                <a:sym typeface="Montserrat"/>
              </a:rPr>
              <a:t>Reflection 5:</a:t>
            </a:r>
            <a:endParaRPr u="sng">
              <a:solidFill>
                <a:srgbClr val="FFFFFF"/>
              </a:solidFill>
              <a:latin typeface="Montserrat"/>
              <a:ea typeface="Montserrat"/>
              <a:cs typeface="Montserrat"/>
              <a:sym typeface="Montserrat"/>
            </a:endParaRPr>
          </a:p>
          <a:p>
            <a:pPr indent="0" lvl="0" marL="0" rtl="0" algn="just">
              <a:spcBef>
                <a:spcPts val="1000"/>
              </a:spcBef>
              <a:spcAft>
                <a:spcPts val="0"/>
              </a:spcAft>
              <a:buNone/>
            </a:pPr>
            <a:r>
              <a:rPr b="0" lang="en" sz="4100">
                <a:solidFill>
                  <a:srgbClr val="FFFFFF"/>
                </a:solidFill>
                <a:latin typeface="Montserrat Medium"/>
                <a:ea typeface="Montserrat Medium"/>
                <a:cs typeface="Montserrat Medium"/>
                <a:sym typeface="Montserrat Medium"/>
              </a:rPr>
              <a:t>Believer, you owe your flesh </a:t>
            </a:r>
            <a:endParaRPr b="0" sz="4100">
              <a:solidFill>
                <a:srgbClr val="FFFFFF"/>
              </a:solidFill>
              <a:latin typeface="Montserrat Medium"/>
              <a:ea typeface="Montserrat Medium"/>
              <a:cs typeface="Montserrat Medium"/>
              <a:sym typeface="Montserrat Medium"/>
            </a:endParaRPr>
          </a:p>
          <a:p>
            <a:pPr indent="0" lvl="0" marL="0" rtl="0" algn="just">
              <a:spcBef>
                <a:spcPts val="1000"/>
              </a:spcBef>
              <a:spcAft>
                <a:spcPts val="1000"/>
              </a:spcAft>
              <a:buNone/>
            </a:pPr>
            <a:r>
              <a:rPr b="0" lang="en" sz="4100">
                <a:solidFill>
                  <a:srgbClr val="FFFFFF"/>
                </a:solidFill>
                <a:latin typeface="Montserrat Medium"/>
                <a:ea typeface="Montserrat Medium"/>
                <a:cs typeface="Montserrat Medium"/>
                <a:sym typeface="Montserrat Medium"/>
              </a:rPr>
              <a:t>nothing, and there is no good reason to compromise.</a:t>
            </a:r>
            <a:endParaRPr b="0" sz="4100">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52" name="Shape 252"/>
        <p:cNvGrpSpPr/>
        <p:nvPr/>
      </p:nvGrpSpPr>
      <p:grpSpPr>
        <a:xfrm>
          <a:off x="0" y="0"/>
          <a:ext cx="0" cy="0"/>
          <a:chOff x="0" y="0"/>
          <a:chExt cx="0" cy="0"/>
        </a:xfrm>
      </p:grpSpPr>
      <p:sp>
        <p:nvSpPr>
          <p:cNvPr id="253" name="Google Shape;253;p44"/>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Christ</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t/>
            </a:r>
            <a:endParaRPr b="0" sz="3000">
              <a:solidFill>
                <a:srgbClr val="FFFFFF"/>
              </a:solidFill>
              <a:latin typeface="Montserrat"/>
              <a:ea typeface="Montserrat"/>
              <a:cs typeface="Montserrat"/>
              <a:sym typeface="Montserrat"/>
            </a:endParaRPr>
          </a:p>
          <a:p>
            <a:pPr indent="0" lvl="0" marL="0" rtl="0" algn="l">
              <a:lnSpc>
                <a:spcPct val="115000"/>
              </a:lnSpc>
              <a:spcBef>
                <a:spcPts val="1600"/>
              </a:spcBef>
              <a:spcAft>
                <a:spcPts val="1600"/>
              </a:spcAft>
              <a:buNone/>
            </a:pPr>
            <a:r>
              <a:rPr b="0" lang="en" sz="3000">
                <a:solidFill>
                  <a:srgbClr val="FFFFFF"/>
                </a:solidFill>
                <a:latin typeface="Montserrat"/>
                <a:ea typeface="Montserrat"/>
                <a:cs typeface="Montserrat"/>
                <a:sym typeface="Montserrat"/>
              </a:rPr>
              <a:t>3. Predeterm</a:t>
            </a:r>
            <a:r>
              <a:rPr b="0" lang="en" sz="3000">
                <a:solidFill>
                  <a:srgbClr val="FFFFFF"/>
                </a:solidFill>
                <a:latin typeface="Montserrat"/>
                <a:ea typeface="Montserrat"/>
                <a:cs typeface="Montserrat"/>
                <a:sym typeface="Montserrat"/>
              </a:rPr>
              <a:t>ine that you can go through anything with Christ. </a:t>
            </a:r>
            <a:endParaRPr b="0" sz="3000">
              <a:solidFill>
                <a:srgbClr val="FFFFFF"/>
              </a:solidFill>
              <a:latin typeface="Montserrat"/>
              <a:ea typeface="Montserrat"/>
              <a:cs typeface="Montserrat"/>
              <a:sym typeface="Montserrat"/>
            </a:endParaRPr>
          </a:p>
        </p:txBody>
      </p:sp>
      <p:sp>
        <p:nvSpPr>
          <p:cNvPr id="254" name="Google Shape;254;p44"/>
          <p:cNvSpPr txBox="1"/>
          <p:nvPr>
            <p:ph idx="1" type="subTitle"/>
          </p:nvPr>
        </p:nvSpPr>
        <p:spPr>
          <a:xfrm>
            <a:off x="233292" y="34596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58" name="Shape 258"/>
        <p:cNvGrpSpPr/>
        <p:nvPr/>
      </p:nvGrpSpPr>
      <p:grpSpPr>
        <a:xfrm>
          <a:off x="0" y="0"/>
          <a:ext cx="0" cy="0"/>
          <a:chOff x="0" y="0"/>
          <a:chExt cx="0" cy="0"/>
        </a:xfrm>
      </p:grpSpPr>
      <p:sp>
        <p:nvSpPr>
          <p:cNvPr id="259" name="Google Shape;259;p45"/>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Christ</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Job 23:10</a:t>
            </a:r>
            <a:r>
              <a:rPr b="0" lang="en" sz="1800">
                <a:solidFill>
                  <a:srgbClr val="FFFFFF"/>
                </a:solidFill>
                <a:latin typeface="Montserrat Medium"/>
                <a:ea typeface="Montserrat Medium"/>
                <a:cs typeface="Montserrat Medium"/>
                <a:sym typeface="Montserrat Medium"/>
              </a:rPr>
              <a:t> </a:t>
            </a:r>
            <a:r>
              <a:rPr b="0" lang="en" sz="1600">
                <a:solidFill>
                  <a:srgbClr val="FFFFFF"/>
                </a:solidFill>
                <a:latin typeface="Montserrat Medium"/>
                <a:ea typeface="Montserrat Medium"/>
                <a:cs typeface="Montserrat Medium"/>
                <a:sym typeface="Montserrat Medium"/>
              </a:rPr>
              <a:t>But he knoweth the way that I take: when he hath tried me, I shall come forth as gold.</a:t>
            </a:r>
            <a:endParaRPr b="0" sz="16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t/>
            </a:r>
            <a:endParaRPr b="0" sz="16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t/>
            </a:r>
            <a:endParaRPr b="0" sz="1600">
              <a:solidFill>
                <a:srgbClr val="FFFFFF"/>
              </a:solidFill>
              <a:latin typeface="Montserrat Medium"/>
              <a:ea typeface="Montserrat Medium"/>
              <a:cs typeface="Montserrat Medium"/>
              <a:sym typeface="Montserrat Medium"/>
            </a:endParaRPr>
          </a:p>
        </p:txBody>
      </p:sp>
      <p:sp>
        <p:nvSpPr>
          <p:cNvPr id="260" name="Google Shape;260;p45"/>
          <p:cNvSpPr txBox="1"/>
          <p:nvPr>
            <p:ph idx="1" type="subTitle"/>
          </p:nvPr>
        </p:nvSpPr>
        <p:spPr>
          <a:xfrm>
            <a:off x="1129567" y="57154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64" name="Shape 264"/>
        <p:cNvGrpSpPr/>
        <p:nvPr/>
      </p:nvGrpSpPr>
      <p:grpSpPr>
        <a:xfrm>
          <a:off x="0" y="0"/>
          <a:ext cx="0" cy="0"/>
          <a:chOff x="0" y="0"/>
          <a:chExt cx="0" cy="0"/>
        </a:xfrm>
      </p:grpSpPr>
      <p:sp>
        <p:nvSpPr>
          <p:cNvPr id="265" name="Google Shape;265;p46"/>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Christ</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Job 23:10</a:t>
            </a:r>
            <a:r>
              <a:rPr b="0" lang="en" sz="1800">
                <a:solidFill>
                  <a:srgbClr val="FFFFFF"/>
                </a:solidFill>
                <a:latin typeface="Montserrat Medium"/>
                <a:ea typeface="Montserrat Medium"/>
                <a:cs typeface="Montserrat Medium"/>
                <a:sym typeface="Montserrat Medium"/>
              </a:rPr>
              <a:t> </a:t>
            </a:r>
            <a:r>
              <a:rPr b="0" lang="en" sz="1600">
                <a:solidFill>
                  <a:srgbClr val="FFFFFF"/>
                </a:solidFill>
                <a:latin typeface="Montserrat Medium"/>
                <a:ea typeface="Montserrat Medium"/>
                <a:cs typeface="Montserrat Medium"/>
                <a:sym typeface="Montserrat Medium"/>
              </a:rPr>
              <a:t>But he knoweth the way that I take: when he hath tried me, I shall come forth as gold.</a:t>
            </a:r>
            <a:endParaRPr b="0" sz="16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2:9</a:t>
            </a:r>
            <a:r>
              <a:rPr b="0" lang="en" sz="1600">
                <a:solidFill>
                  <a:srgbClr val="FFFFFF"/>
                </a:solidFill>
                <a:latin typeface="Montserrat Medium"/>
                <a:ea typeface="Montserrat Medium"/>
                <a:cs typeface="Montserrat Medium"/>
                <a:sym typeface="Montserrat Medium"/>
              </a:rPr>
              <a:t> Then said his wife unto him, Dost thou still retain thine integrity? Curse God and die.</a:t>
            </a:r>
            <a:endParaRPr b="0" sz="16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t/>
            </a:r>
            <a:endParaRPr b="0" sz="16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t/>
            </a:r>
            <a:endParaRPr b="0" sz="1600">
              <a:solidFill>
                <a:srgbClr val="FFFFFF"/>
              </a:solidFill>
              <a:latin typeface="Montserrat Medium"/>
              <a:ea typeface="Montserrat Medium"/>
              <a:cs typeface="Montserrat Medium"/>
              <a:sym typeface="Montserrat Medium"/>
            </a:endParaRPr>
          </a:p>
        </p:txBody>
      </p:sp>
      <p:sp>
        <p:nvSpPr>
          <p:cNvPr id="266" name="Google Shape;266;p46"/>
          <p:cNvSpPr txBox="1"/>
          <p:nvPr>
            <p:ph idx="1" type="subTitle"/>
          </p:nvPr>
        </p:nvSpPr>
        <p:spPr>
          <a:xfrm>
            <a:off x="1129567" y="57154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70" name="Shape 270"/>
        <p:cNvGrpSpPr/>
        <p:nvPr/>
      </p:nvGrpSpPr>
      <p:grpSpPr>
        <a:xfrm>
          <a:off x="0" y="0"/>
          <a:ext cx="0" cy="0"/>
          <a:chOff x="0" y="0"/>
          <a:chExt cx="0" cy="0"/>
        </a:xfrm>
      </p:grpSpPr>
      <p:sp>
        <p:nvSpPr>
          <p:cNvPr id="271" name="Google Shape;271;p47"/>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Christ</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Job 23:10</a:t>
            </a:r>
            <a:r>
              <a:rPr b="0" lang="en" sz="1800">
                <a:solidFill>
                  <a:srgbClr val="FFFFFF"/>
                </a:solidFill>
                <a:latin typeface="Montserrat Medium"/>
                <a:ea typeface="Montserrat Medium"/>
                <a:cs typeface="Montserrat Medium"/>
                <a:sym typeface="Montserrat Medium"/>
              </a:rPr>
              <a:t> </a:t>
            </a:r>
            <a:r>
              <a:rPr b="0" lang="en" sz="1600">
                <a:solidFill>
                  <a:srgbClr val="FFFFFF"/>
                </a:solidFill>
                <a:latin typeface="Montserrat Medium"/>
                <a:ea typeface="Montserrat Medium"/>
                <a:cs typeface="Montserrat Medium"/>
                <a:sym typeface="Montserrat Medium"/>
              </a:rPr>
              <a:t>But he knoweth the way that I take: when he hath tried me, I shall come forth as gold.</a:t>
            </a:r>
            <a:endParaRPr b="0" sz="16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2:9</a:t>
            </a:r>
            <a:r>
              <a:rPr b="0" lang="en" sz="1600">
                <a:solidFill>
                  <a:srgbClr val="FFFFFF"/>
                </a:solidFill>
                <a:latin typeface="Montserrat Medium"/>
                <a:ea typeface="Montserrat Medium"/>
                <a:cs typeface="Montserrat Medium"/>
                <a:sym typeface="Montserrat Medium"/>
              </a:rPr>
              <a:t> Then said his wife unto him, Dost thou still retain thine integrity? Curse God and die.</a:t>
            </a:r>
            <a:endParaRPr b="0" sz="16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13:15</a:t>
            </a:r>
            <a:r>
              <a:rPr b="0" lang="en" sz="1600">
                <a:solidFill>
                  <a:srgbClr val="FFFFFF"/>
                </a:solidFill>
                <a:latin typeface="Montserrat Medium"/>
                <a:ea typeface="Montserrat Medium"/>
                <a:cs typeface="Montserrat Medium"/>
                <a:sym typeface="Montserrat Medium"/>
              </a:rPr>
              <a:t> Though he slay me, yet will I trust in him: but I will maintain mine own ways before him.</a:t>
            </a:r>
            <a:endParaRPr b="0" sz="16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t/>
            </a:r>
            <a:endParaRPr b="0" sz="16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t/>
            </a:r>
            <a:endParaRPr b="0" sz="1600">
              <a:solidFill>
                <a:srgbClr val="FFFFFF"/>
              </a:solidFill>
              <a:latin typeface="Montserrat Medium"/>
              <a:ea typeface="Montserrat Medium"/>
              <a:cs typeface="Montserrat Medium"/>
              <a:sym typeface="Montserrat Medium"/>
            </a:endParaRPr>
          </a:p>
        </p:txBody>
      </p:sp>
      <p:sp>
        <p:nvSpPr>
          <p:cNvPr id="272" name="Google Shape;272;p47"/>
          <p:cNvSpPr txBox="1"/>
          <p:nvPr>
            <p:ph idx="1" type="subTitle"/>
          </p:nvPr>
        </p:nvSpPr>
        <p:spPr>
          <a:xfrm>
            <a:off x="1129567" y="57154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76" name="Shape 276"/>
        <p:cNvGrpSpPr/>
        <p:nvPr/>
      </p:nvGrpSpPr>
      <p:grpSpPr>
        <a:xfrm>
          <a:off x="0" y="0"/>
          <a:ext cx="0" cy="0"/>
          <a:chOff x="0" y="0"/>
          <a:chExt cx="0" cy="0"/>
        </a:xfrm>
      </p:grpSpPr>
      <p:sp>
        <p:nvSpPr>
          <p:cNvPr id="277" name="Google Shape;277;p48"/>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Christ</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Exodus 14:13</a:t>
            </a:r>
            <a:r>
              <a:rPr b="0" lang="en" sz="1800">
                <a:solidFill>
                  <a:srgbClr val="FFFFFF"/>
                </a:solidFill>
                <a:latin typeface="Montserrat Medium"/>
                <a:ea typeface="Montserrat Medium"/>
                <a:cs typeface="Montserrat Medium"/>
                <a:sym typeface="Montserrat Medium"/>
              </a:rPr>
              <a:t> </a:t>
            </a:r>
            <a:r>
              <a:rPr b="0" lang="en" sz="1600">
                <a:solidFill>
                  <a:srgbClr val="FFFFFF"/>
                </a:solidFill>
                <a:latin typeface="Montserrat Medium"/>
                <a:ea typeface="Montserrat Medium"/>
                <a:cs typeface="Montserrat Medium"/>
                <a:sym typeface="Montserrat Medium"/>
              </a:rPr>
              <a:t>And Moses said unto the people, fear not, see the salvation of the LORD, which he will show to you to day: For the egyptians which ye have seen to day, ye shall see them again no more forever.</a:t>
            </a:r>
            <a:endParaRPr b="0" sz="16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t/>
            </a:r>
            <a:endParaRPr b="0" sz="16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t/>
            </a:r>
            <a:endParaRPr b="0" sz="1600">
              <a:solidFill>
                <a:srgbClr val="FFFFFF"/>
              </a:solidFill>
              <a:latin typeface="Montserrat Medium"/>
              <a:ea typeface="Montserrat Medium"/>
              <a:cs typeface="Montserrat Medium"/>
              <a:sym typeface="Montserrat Medium"/>
            </a:endParaRPr>
          </a:p>
        </p:txBody>
      </p:sp>
      <p:sp>
        <p:nvSpPr>
          <p:cNvPr id="278" name="Google Shape;278;p48"/>
          <p:cNvSpPr txBox="1"/>
          <p:nvPr>
            <p:ph idx="1" type="subTitle"/>
          </p:nvPr>
        </p:nvSpPr>
        <p:spPr>
          <a:xfrm>
            <a:off x="1129567" y="57154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82" name="Shape 282"/>
        <p:cNvGrpSpPr/>
        <p:nvPr/>
      </p:nvGrpSpPr>
      <p:grpSpPr>
        <a:xfrm>
          <a:off x="0" y="0"/>
          <a:ext cx="0" cy="0"/>
          <a:chOff x="0" y="0"/>
          <a:chExt cx="0" cy="0"/>
        </a:xfrm>
      </p:grpSpPr>
      <p:sp>
        <p:nvSpPr>
          <p:cNvPr id="283" name="Google Shape;283;p49"/>
          <p:cNvSpPr txBox="1"/>
          <p:nvPr>
            <p:ph type="title"/>
          </p:nvPr>
        </p:nvSpPr>
        <p:spPr>
          <a:xfrm>
            <a:off x="56349" y="1308000"/>
            <a:ext cx="8622300" cy="3835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u="sng">
                <a:solidFill>
                  <a:srgbClr val="FFFFFF"/>
                </a:solidFill>
                <a:latin typeface="Montserrat"/>
                <a:ea typeface="Montserrat"/>
                <a:cs typeface="Montserrat"/>
                <a:sym typeface="Montserrat"/>
              </a:rPr>
              <a:t>Reflection 6:</a:t>
            </a:r>
            <a:endParaRPr u="sng">
              <a:solidFill>
                <a:srgbClr val="FFFFFF"/>
              </a:solidFill>
              <a:latin typeface="Montserrat"/>
              <a:ea typeface="Montserrat"/>
              <a:cs typeface="Montserrat"/>
              <a:sym typeface="Montserrat"/>
            </a:endParaRPr>
          </a:p>
          <a:p>
            <a:pPr indent="0" lvl="0" marL="0" rtl="0" algn="just">
              <a:spcBef>
                <a:spcPts val="1000"/>
              </a:spcBef>
              <a:spcAft>
                <a:spcPts val="1000"/>
              </a:spcAft>
              <a:buNone/>
            </a:pPr>
            <a:r>
              <a:rPr b="0" lang="en" sz="4100">
                <a:solidFill>
                  <a:srgbClr val="FFFFFF"/>
                </a:solidFill>
                <a:latin typeface="Montserrat Medium"/>
                <a:ea typeface="Montserrat Medium"/>
                <a:cs typeface="Montserrat Medium"/>
                <a:sym typeface="Montserrat Medium"/>
              </a:rPr>
              <a:t>Believer, decide now that Jesus is worth everything.</a:t>
            </a:r>
            <a:endParaRPr b="0" sz="4100">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87" name="Shape 287"/>
        <p:cNvGrpSpPr/>
        <p:nvPr/>
      </p:nvGrpSpPr>
      <p:grpSpPr>
        <a:xfrm>
          <a:off x="0" y="0"/>
          <a:ext cx="0" cy="0"/>
          <a:chOff x="0" y="0"/>
          <a:chExt cx="0" cy="0"/>
        </a:xfrm>
      </p:grpSpPr>
      <p:sp>
        <p:nvSpPr>
          <p:cNvPr id="288" name="Google Shape;288;p50"/>
          <p:cNvSpPr txBox="1"/>
          <p:nvPr>
            <p:ph idx="1" type="subTitle"/>
          </p:nvPr>
        </p:nvSpPr>
        <p:spPr>
          <a:xfrm>
            <a:off x="265500" y="653700"/>
            <a:ext cx="4045200" cy="3836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3000">
                <a:solidFill>
                  <a:schemeClr val="dk1"/>
                </a:solidFill>
              </a:rPr>
              <a:t>Meet Marco</a:t>
            </a:r>
            <a:r>
              <a:rPr b="1" lang="en" sz="3000">
                <a:solidFill>
                  <a:schemeClr val="dk1"/>
                </a:solidFill>
              </a:rPr>
              <a:t>s</a:t>
            </a:r>
            <a:r>
              <a:rPr b="1" lang="en" sz="3000">
                <a:solidFill>
                  <a:schemeClr val="dk1"/>
                </a:solidFill>
              </a:rPr>
              <a:t>.</a:t>
            </a:r>
            <a:endParaRPr b="1" sz="3000">
              <a:solidFill>
                <a:schemeClr val="dk1"/>
              </a:solidFill>
            </a:endParaRPr>
          </a:p>
          <a:p>
            <a:pPr indent="0" lvl="0" marL="0" rtl="0" algn="l">
              <a:lnSpc>
                <a:spcPct val="115000"/>
              </a:lnSpc>
              <a:spcBef>
                <a:spcPts val="1600"/>
              </a:spcBef>
              <a:spcAft>
                <a:spcPts val="0"/>
              </a:spcAft>
              <a:buNone/>
            </a:pPr>
            <a:r>
              <a:rPr lang="en" sz="1800"/>
              <a:t>He recently opened a camera shop near the Louvre in Paris. </a:t>
            </a:r>
            <a:endParaRPr sz="1800"/>
          </a:p>
          <a:p>
            <a:pPr indent="0" lvl="0" marL="0" rtl="0" algn="l">
              <a:lnSpc>
                <a:spcPct val="115000"/>
              </a:lnSpc>
              <a:spcBef>
                <a:spcPts val="1600"/>
              </a:spcBef>
              <a:spcAft>
                <a:spcPts val="1600"/>
              </a:spcAft>
              <a:buNone/>
            </a:pPr>
            <a:r>
              <a:rPr lang="en" sz="1800"/>
              <a:t>Visitors to his store, mostly tourists, speak many different languages making anything beyond a simple transaction a challenge.</a:t>
            </a:r>
            <a:endParaRPr sz="1800"/>
          </a:p>
        </p:txBody>
      </p:sp>
      <p:pic>
        <p:nvPicPr>
          <p:cNvPr id="289" name="Google Shape;289;p50"/>
          <p:cNvPicPr preferRelativeResize="0"/>
          <p:nvPr/>
        </p:nvPicPr>
        <p:blipFill rotWithShape="1">
          <a:blip r:embed="rId3">
            <a:alphaModFix/>
          </a:blip>
          <a:srcRect b="20862" l="1729" r="0" t="6746"/>
          <a:stretch/>
        </p:blipFill>
        <p:spPr>
          <a:xfrm>
            <a:off x="4488725" y="0"/>
            <a:ext cx="4655272" cy="5143505"/>
          </a:xfrm>
          <a:prstGeom prst="rect">
            <a:avLst/>
          </a:prstGeom>
          <a:noFill/>
          <a:ln>
            <a:noFill/>
          </a:ln>
        </p:spPr>
      </p:pic>
      <p:grpSp>
        <p:nvGrpSpPr>
          <p:cNvPr id="290" name="Google Shape;290;p50"/>
          <p:cNvGrpSpPr/>
          <p:nvPr/>
        </p:nvGrpSpPr>
        <p:grpSpPr>
          <a:xfrm>
            <a:off x="6781388" y="2464035"/>
            <a:ext cx="2212050" cy="2537076"/>
            <a:chOff x="6803275" y="395363"/>
            <a:chExt cx="2212050" cy="2537076"/>
          </a:xfrm>
        </p:grpSpPr>
        <p:pic>
          <p:nvPicPr>
            <p:cNvPr id="291" name="Google Shape;291;p50"/>
            <p:cNvPicPr preferRelativeResize="0"/>
            <p:nvPr/>
          </p:nvPicPr>
          <p:blipFill>
            <a:blip r:embed="rId4">
              <a:alphaModFix/>
            </a:blip>
            <a:stretch>
              <a:fillRect/>
            </a:stretch>
          </p:blipFill>
          <p:spPr>
            <a:xfrm>
              <a:off x="6803275" y="427445"/>
              <a:ext cx="2212050" cy="2504994"/>
            </a:xfrm>
            <a:prstGeom prst="rect">
              <a:avLst/>
            </a:prstGeom>
            <a:noFill/>
            <a:ln>
              <a:noFill/>
            </a:ln>
          </p:spPr>
        </p:pic>
        <p:pic>
          <p:nvPicPr>
            <p:cNvPr descr="Piece of duct tape sticking a note to the slide" id="292" name="Google Shape;292;p50"/>
            <p:cNvPicPr preferRelativeResize="0"/>
            <p:nvPr/>
          </p:nvPicPr>
          <p:blipFill rotWithShape="1">
            <a:blip r:embed="rId5">
              <a:alphaModFix/>
            </a:blip>
            <a:srcRect b="10011" l="9244" r="2118" t="5926"/>
            <a:stretch/>
          </p:blipFill>
          <p:spPr>
            <a:xfrm rot="154826">
              <a:off x="7370663" y="419419"/>
              <a:ext cx="1077273" cy="382687"/>
            </a:xfrm>
            <a:prstGeom prst="rect">
              <a:avLst/>
            </a:prstGeom>
            <a:noFill/>
            <a:ln>
              <a:noFill/>
            </a:ln>
          </p:spPr>
        </p:pic>
        <p:sp>
          <p:nvSpPr>
            <p:cNvPr id="293" name="Google Shape;293;p50"/>
            <p:cNvSpPr txBox="1"/>
            <p:nvPr/>
          </p:nvSpPr>
          <p:spPr>
            <a:xfrm>
              <a:off x="6944800" y="684231"/>
              <a:ext cx="1929000" cy="20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Raleway"/>
                  <a:ea typeface="Raleway"/>
                  <a:cs typeface="Raleway"/>
                  <a:sym typeface="Raleway"/>
                </a:rPr>
                <a:t>Tip</a:t>
              </a:r>
              <a:endParaRPr b="1">
                <a:solidFill>
                  <a:schemeClr val="dk1"/>
                </a:solidFill>
                <a:latin typeface="Raleway"/>
                <a:ea typeface="Raleway"/>
                <a:cs typeface="Raleway"/>
                <a:sym typeface="Raleway"/>
              </a:endParaRPr>
            </a:p>
            <a:p>
              <a:pPr indent="0" lvl="0" marL="0" rtl="0" algn="l">
                <a:spcBef>
                  <a:spcPts val="800"/>
                </a:spcBef>
                <a:spcAft>
                  <a:spcPts val="800"/>
                </a:spcAft>
                <a:buNone/>
              </a:pPr>
              <a:r>
                <a:rPr lang="en" sz="1800">
                  <a:solidFill>
                    <a:schemeClr val="dk2"/>
                  </a:solidFill>
                  <a:highlight>
                    <a:srgbClr val="FFF2CC"/>
                  </a:highlight>
                  <a:latin typeface="Raleway"/>
                  <a:ea typeface="Raleway"/>
                  <a:cs typeface="Raleway"/>
                  <a:sym typeface="Raleway"/>
                </a:rPr>
                <a:t>He calls Jesus whenever he has a problem.</a:t>
              </a:r>
              <a:endParaRPr b="1" sz="1800">
                <a:solidFill>
                  <a:schemeClr val="dk1"/>
                </a:solidFill>
                <a:highlight>
                  <a:srgbClr val="FFF2CC"/>
                </a:highlight>
                <a:latin typeface="Raleway"/>
                <a:ea typeface="Raleway"/>
                <a:cs typeface="Raleway"/>
                <a:sym typeface="Raleway"/>
              </a:endParaRPr>
            </a:p>
          </p:txBody>
        </p:sp>
      </p:grpSp>
      <p:sp>
        <p:nvSpPr>
          <p:cNvPr id="294" name="Google Shape;294;p50"/>
          <p:cNvSpPr txBox="1"/>
          <p:nvPr/>
        </p:nvSpPr>
        <p:spPr>
          <a:xfrm>
            <a:off x="283100" y="4654975"/>
            <a:ext cx="6244200" cy="25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i="1" sz="1200">
              <a:solidFill>
                <a:schemeClr val="lt2"/>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9" name="Shape 89"/>
        <p:cNvGrpSpPr/>
        <p:nvPr/>
      </p:nvGrpSpPr>
      <p:grpSpPr>
        <a:xfrm>
          <a:off x="0" y="0"/>
          <a:ext cx="0" cy="0"/>
          <a:chOff x="0" y="0"/>
          <a:chExt cx="0" cy="0"/>
        </a:xfrm>
      </p:grpSpPr>
      <p:sp>
        <p:nvSpPr>
          <p:cNvPr id="90" name="Google Shape;90;p16"/>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Self</a:t>
            </a:r>
            <a:endParaRPr b="0" sz="3600" u="sng">
              <a:solidFill>
                <a:srgbClr val="FFFFFF"/>
              </a:solidFill>
              <a:latin typeface="Raleway SemiBold"/>
              <a:ea typeface="Raleway SemiBold"/>
              <a:cs typeface="Raleway SemiBold"/>
              <a:sym typeface="Raleway SemiBold"/>
            </a:endParaRPr>
          </a:p>
          <a:p>
            <a:pPr indent="0" lvl="0" marL="0" rtl="0" algn="l">
              <a:lnSpc>
                <a:spcPct val="115000"/>
              </a:lnSpc>
              <a:spcBef>
                <a:spcPts val="1600"/>
              </a:spcBef>
              <a:spcAft>
                <a:spcPts val="0"/>
              </a:spcAft>
              <a:buNone/>
            </a:pPr>
            <a:r>
              <a:t/>
            </a:r>
            <a:endParaRPr b="0" sz="3600" u="sng">
              <a:solidFill>
                <a:srgbClr val="FFFFFF"/>
              </a:solidFill>
              <a:latin typeface="Raleway SemiBold"/>
              <a:ea typeface="Raleway SemiBold"/>
              <a:cs typeface="Raleway SemiBold"/>
              <a:sym typeface="Raleway SemiBold"/>
            </a:endParaRPr>
          </a:p>
          <a:p>
            <a:pPr indent="-419100" lvl="0" marL="457200" rtl="0" algn="l">
              <a:lnSpc>
                <a:spcPct val="115000"/>
              </a:lnSpc>
              <a:spcBef>
                <a:spcPts val="1600"/>
              </a:spcBef>
              <a:spcAft>
                <a:spcPts val="0"/>
              </a:spcAft>
              <a:buClr>
                <a:srgbClr val="FFFFFF"/>
              </a:buClr>
              <a:buSzPts val="3000"/>
              <a:buFont typeface="Montserrat"/>
              <a:buAutoNum type="arabicPeriod"/>
            </a:pPr>
            <a:r>
              <a:rPr b="0" lang="en" sz="3000">
                <a:solidFill>
                  <a:srgbClr val="FFFFFF"/>
                </a:solidFill>
                <a:latin typeface="Montserrat"/>
                <a:ea typeface="Montserrat"/>
                <a:cs typeface="Montserrat"/>
                <a:sym typeface="Montserrat"/>
              </a:rPr>
              <a:t>Predetermined that you will never receive the truth that God has for you.</a:t>
            </a:r>
            <a:endParaRPr b="0">
              <a:solidFill>
                <a:srgbClr val="FFFFFF"/>
              </a:solidFill>
              <a:latin typeface="Montserrat SemiBold"/>
              <a:ea typeface="Montserrat SemiBold"/>
              <a:cs typeface="Montserrat SemiBold"/>
              <a:sym typeface="Montserrat SemiBold"/>
            </a:endParaRPr>
          </a:p>
        </p:txBody>
      </p:sp>
      <p:sp>
        <p:nvSpPr>
          <p:cNvPr id="91" name="Google Shape;91;p16"/>
          <p:cNvSpPr txBox="1"/>
          <p:nvPr>
            <p:ph idx="1" type="subTitle"/>
          </p:nvPr>
        </p:nvSpPr>
        <p:spPr>
          <a:xfrm>
            <a:off x="233292" y="34596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95" name="Shape 95"/>
        <p:cNvGrpSpPr/>
        <p:nvPr/>
      </p:nvGrpSpPr>
      <p:grpSpPr>
        <a:xfrm>
          <a:off x="0" y="0"/>
          <a:ext cx="0" cy="0"/>
          <a:chOff x="0" y="0"/>
          <a:chExt cx="0" cy="0"/>
        </a:xfrm>
      </p:grpSpPr>
      <p:sp>
        <p:nvSpPr>
          <p:cNvPr id="96" name="Google Shape;96;p17"/>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Self</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2400" u="sng">
                <a:solidFill>
                  <a:srgbClr val="FFFFFF"/>
                </a:solidFill>
                <a:latin typeface="Montserrat Medium"/>
                <a:ea typeface="Montserrat Medium"/>
                <a:cs typeface="Montserrat Medium"/>
                <a:sym typeface="Montserrat Medium"/>
              </a:rPr>
              <a:t>John 19:15</a:t>
            </a:r>
            <a:r>
              <a:rPr lang="en" sz="2400">
                <a:solidFill>
                  <a:srgbClr val="FFFFFF"/>
                </a:solidFill>
                <a:latin typeface="Montserrat"/>
                <a:ea typeface="Montserrat"/>
                <a:cs typeface="Montserrat"/>
                <a:sym typeface="Montserrat"/>
              </a:rPr>
              <a:t>  </a:t>
            </a:r>
            <a:r>
              <a:rPr b="0" lang="en" sz="2400">
                <a:solidFill>
                  <a:srgbClr val="FFFFFF"/>
                </a:solidFill>
                <a:latin typeface="Montserrat Medium"/>
                <a:ea typeface="Montserrat Medium"/>
                <a:cs typeface="Montserrat Medium"/>
                <a:sym typeface="Montserrat Medium"/>
              </a:rPr>
              <a:t>But they cried out, Away with </a:t>
            </a:r>
            <a:r>
              <a:rPr b="0" i="1" lang="en" sz="2400">
                <a:solidFill>
                  <a:srgbClr val="FFFFFF"/>
                </a:solidFill>
                <a:latin typeface="Montserrat Medium"/>
                <a:ea typeface="Montserrat Medium"/>
                <a:cs typeface="Montserrat Medium"/>
                <a:sym typeface="Montserrat Medium"/>
              </a:rPr>
              <a:t>him</a:t>
            </a:r>
            <a:r>
              <a:rPr b="0" lang="en" sz="2400">
                <a:solidFill>
                  <a:srgbClr val="FFFFFF"/>
                </a:solidFill>
                <a:latin typeface="Montserrat Medium"/>
                <a:ea typeface="Montserrat Medium"/>
                <a:cs typeface="Montserrat Medium"/>
                <a:sym typeface="Montserrat Medium"/>
              </a:rPr>
              <a:t>, away with </a:t>
            </a:r>
            <a:r>
              <a:rPr b="0" i="1" lang="en" sz="2400">
                <a:solidFill>
                  <a:srgbClr val="FFFFFF"/>
                </a:solidFill>
                <a:latin typeface="Montserrat Medium"/>
                <a:ea typeface="Montserrat Medium"/>
                <a:cs typeface="Montserrat Medium"/>
                <a:sym typeface="Montserrat Medium"/>
              </a:rPr>
              <a:t>him</a:t>
            </a:r>
            <a:r>
              <a:rPr b="0" lang="en" sz="2400">
                <a:solidFill>
                  <a:srgbClr val="FFFFFF"/>
                </a:solidFill>
                <a:latin typeface="Montserrat Medium"/>
                <a:ea typeface="Montserrat Medium"/>
                <a:cs typeface="Montserrat Medium"/>
                <a:sym typeface="Montserrat Medium"/>
              </a:rPr>
              <a:t>, crucify him. Pilate saith unto them, Shall I crucify your King? The chief priests answered, We have no king but Caesar.</a:t>
            </a:r>
            <a:endParaRPr b="0" sz="24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t/>
            </a:r>
            <a:endParaRPr b="0">
              <a:solidFill>
                <a:srgbClr val="FFFFFF"/>
              </a:solidFill>
              <a:latin typeface="Montserrat SemiBold"/>
              <a:ea typeface="Montserrat SemiBold"/>
              <a:cs typeface="Montserrat SemiBold"/>
              <a:sym typeface="Montserrat SemiBold"/>
            </a:endParaRPr>
          </a:p>
        </p:txBody>
      </p:sp>
      <p:sp>
        <p:nvSpPr>
          <p:cNvPr id="97" name="Google Shape;97;p17"/>
          <p:cNvSpPr txBox="1"/>
          <p:nvPr>
            <p:ph idx="1" type="subTitle"/>
          </p:nvPr>
        </p:nvSpPr>
        <p:spPr>
          <a:xfrm>
            <a:off x="233292" y="34596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1" name="Shape 101"/>
        <p:cNvGrpSpPr/>
        <p:nvPr/>
      </p:nvGrpSpPr>
      <p:grpSpPr>
        <a:xfrm>
          <a:off x="0" y="0"/>
          <a:ext cx="0" cy="0"/>
          <a:chOff x="0" y="0"/>
          <a:chExt cx="0" cy="0"/>
        </a:xfrm>
      </p:grpSpPr>
      <p:sp>
        <p:nvSpPr>
          <p:cNvPr id="102" name="Google Shape;102;p18"/>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Self</a:t>
            </a:r>
            <a:endParaRPr b="0" sz="30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rPr b="0" lang="en" sz="1800" u="sng">
                <a:solidFill>
                  <a:srgbClr val="FFFFFF"/>
                </a:solidFill>
                <a:latin typeface="Montserrat Medium"/>
                <a:ea typeface="Montserrat Medium"/>
                <a:cs typeface="Montserrat Medium"/>
                <a:sym typeface="Montserrat Medium"/>
              </a:rPr>
              <a:t>1 Samuel</a:t>
            </a:r>
            <a:r>
              <a:rPr b="0" lang="en" sz="1800">
                <a:solidFill>
                  <a:srgbClr val="FFFFFF"/>
                </a:solidFill>
                <a:latin typeface="Montserrat Medium"/>
                <a:ea typeface="Montserrat Medium"/>
                <a:cs typeface="Montserrat Medium"/>
                <a:sym typeface="Montserrat Medium"/>
              </a:rPr>
              <a:t> 8:5-7 And said unto him, Behold, thou art old, and thy sons walk not in thy ways: now make us a king to judge us like all the nations. But the thing displeased Samuel, when they said, Give us a king to judge us. And Samuel prayed unto the LORD. And the LORD said unto Samuel, Hearken unto the voice of the people in all that they say unto thee: for they have not rejected thee, but they have rejected me, that I should not reign over them.</a:t>
            </a:r>
            <a:endParaRPr b="0" sz="1800">
              <a:solidFill>
                <a:srgbClr val="FFFFFF"/>
              </a:solidFill>
              <a:latin typeface="Montserrat SemiBold"/>
              <a:ea typeface="Montserrat SemiBold"/>
              <a:cs typeface="Montserrat SemiBold"/>
              <a:sym typeface="Montserrat SemiBold"/>
            </a:endParaRPr>
          </a:p>
        </p:txBody>
      </p:sp>
      <p:sp>
        <p:nvSpPr>
          <p:cNvPr id="103" name="Google Shape;103;p18"/>
          <p:cNvSpPr txBox="1"/>
          <p:nvPr>
            <p:ph idx="1" type="subTitle"/>
          </p:nvPr>
        </p:nvSpPr>
        <p:spPr>
          <a:xfrm>
            <a:off x="233292" y="34596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7" name="Shape 107"/>
        <p:cNvGrpSpPr/>
        <p:nvPr/>
      </p:nvGrpSpPr>
      <p:grpSpPr>
        <a:xfrm>
          <a:off x="0" y="0"/>
          <a:ext cx="0" cy="0"/>
          <a:chOff x="0" y="0"/>
          <a:chExt cx="0" cy="0"/>
        </a:xfrm>
      </p:grpSpPr>
      <p:sp>
        <p:nvSpPr>
          <p:cNvPr id="108" name="Google Shape;108;p19"/>
          <p:cNvSpPr txBox="1"/>
          <p:nvPr>
            <p:ph type="title"/>
          </p:nvPr>
        </p:nvSpPr>
        <p:spPr>
          <a:xfrm>
            <a:off x="283099" y="712150"/>
            <a:ext cx="8622300" cy="3835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u="sng">
                <a:solidFill>
                  <a:srgbClr val="FFFFFF"/>
                </a:solidFill>
                <a:latin typeface="Montserrat"/>
                <a:ea typeface="Montserrat"/>
                <a:cs typeface="Montserrat"/>
                <a:sym typeface="Montserrat"/>
              </a:rPr>
              <a:t>Reflection 1:</a:t>
            </a:r>
            <a:endParaRPr u="sng">
              <a:solidFill>
                <a:srgbClr val="FFFFFF"/>
              </a:solidFill>
              <a:latin typeface="Montserrat"/>
              <a:ea typeface="Montserrat"/>
              <a:cs typeface="Montserrat"/>
              <a:sym typeface="Montserrat"/>
            </a:endParaRPr>
          </a:p>
          <a:p>
            <a:pPr indent="0" lvl="0" marL="0" rtl="0" algn="just">
              <a:spcBef>
                <a:spcPts val="1000"/>
              </a:spcBef>
              <a:spcAft>
                <a:spcPts val="1000"/>
              </a:spcAft>
              <a:buNone/>
            </a:pPr>
            <a:r>
              <a:rPr b="0" lang="en" sz="4600">
                <a:solidFill>
                  <a:srgbClr val="FFFFFF"/>
                </a:solidFill>
                <a:latin typeface="Montserrat Medium"/>
                <a:ea typeface="Montserrat Medium"/>
                <a:cs typeface="Montserrat Medium"/>
                <a:sym typeface="Montserrat Medium"/>
              </a:rPr>
              <a:t>Believer, are you stubbornly rejecting truth that God has given you?</a:t>
            </a:r>
            <a:endParaRPr b="0" sz="4600">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12" name="Shape 112"/>
        <p:cNvGrpSpPr/>
        <p:nvPr/>
      </p:nvGrpSpPr>
      <p:grpSpPr>
        <a:xfrm>
          <a:off x="0" y="0"/>
          <a:ext cx="0" cy="0"/>
          <a:chOff x="0" y="0"/>
          <a:chExt cx="0" cy="0"/>
        </a:xfrm>
      </p:grpSpPr>
      <p:sp>
        <p:nvSpPr>
          <p:cNvPr id="113" name="Google Shape;113;p20"/>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Self</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t/>
            </a:r>
            <a:endParaRPr b="0" sz="3000">
              <a:solidFill>
                <a:srgbClr val="FFFFFF"/>
              </a:solidFill>
              <a:latin typeface="Montserrat"/>
              <a:ea typeface="Montserrat"/>
              <a:cs typeface="Montserrat"/>
              <a:sym typeface="Montserrat"/>
            </a:endParaRPr>
          </a:p>
          <a:p>
            <a:pPr indent="0" lvl="0" marL="0" rtl="0" algn="l">
              <a:lnSpc>
                <a:spcPct val="115000"/>
              </a:lnSpc>
              <a:spcBef>
                <a:spcPts val="1600"/>
              </a:spcBef>
              <a:spcAft>
                <a:spcPts val="1600"/>
              </a:spcAft>
              <a:buNone/>
            </a:pPr>
            <a:r>
              <a:rPr b="0" lang="en" sz="3000">
                <a:solidFill>
                  <a:srgbClr val="FFFFFF"/>
                </a:solidFill>
                <a:latin typeface="Montserrat"/>
                <a:ea typeface="Montserrat"/>
                <a:cs typeface="Montserrat"/>
                <a:sym typeface="Montserrat"/>
              </a:rPr>
              <a:t>2. Predetermined that you will 	compromise.</a:t>
            </a:r>
            <a:endParaRPr b="0" sz="3000">
              <a:solidFill>
                <a:srgbClr val="FFFFFF"/>
              </a:solidFill>
              <a:latin typeface="Montserrat"/>
              <a:ea typeface="Montserrat"/>
              <a:cs typeface="Montserrat"/>
              <a:sym typeface="Montserrat"/>
            </a:endParaRPr>
          </a:p>
        </p:txBody>
      </p:sp>
      <p:sp>
        <p:nvSpPr>
          <p:cNvPr id="114" name="Google Shape;114;p20"/>
          <p:cNvSpPr txBox="1"/>
          <p:nvPr>
            <p:ph idx="1" type="subTitle"/>
          </p:nvPr>
        </p:nvSpPr>
        <p:spPr>
          <a:xfrm>
            <a:off x="233292" y="34596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18" name="Shape 118"/>
        <p:cNvGrpSpPr/>
        <p:nvPr/>
      </p:nvGrpSpPr>
      <p:grpSpPr>
        <a:xfrm>
          <a:off x="0" y="0"/>
          <a:ext cx="0" cy="0"/>
          <a:chOff x="0" y="0"/>
          <a:chExt cx="0" cy="0"/>
        </a:xfrm>
      </p:grpSpPr>
      <p:sp>
        <p:nvSpPr>
          <p:cNvPr id="119" name="Google Shape;119;p21"/>
          <p:cNvSpPr txBox="1"/>
          <p:nvPr>
            <p:ph type="ctrTitle"/>
          </p:nvPr>
        </p:nvSpPr>
        <p:spPr>
          <a:xfrm>
            <a:off x="640000" y="618075"/>
            <a:ext cx="8272200" cy="398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3600" u="sng">
                <a:solidFill>
                  <a:srgbClr val="FFFFFF"/>
                </a:solidFill>
                <a:latin typeface="Raleway SemiBold"/>
                <a:ea typeface="Raleway SemiBold"/>
                <a:cs typeface="Raleway SemiBold"/>
                <a:sym typeface="Raleway SemiBold"/>
              </a:rPr>
              <a:t>Choosing Self</a:t>
            </a:r>
            <a:endParaRPr b="0" sz="3000">
              <a:solidFill>
                <a:srgbClr val="FFFFFF"/>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rPr b="0" lang="en" sz="1800" u="sng">
                <a:solidFill>
                  <a:srgbClr val="FFFFFF"/>
                </a:solidFill>
                <a:latin typeface="Montserrat Medium"/>
                <a:ea typeface="Montserrat Medium"/>
                <a:cs typeface="Montserrat Medium"/>
                <a:sym typeface="Montserrat Medium"/>
              </a:rPr>
              <a:t>Matthew 26:14-16</a:t>
            </a:r>
            <a:r>
              <a:rPr lang="en" sz="1800">
                <a:solidFill>
                  <a:srgbClr val="FFFFFF"/>
                </a:solidFill>
                <a:latin typeface="Montserrat"/>
                <a:ea typeface="Montserrat"/>
                <a:cs typeface="Montserrat"/>
                <a:sym typeface="Montserrat"/>
              </a:rPr>
              <a:t>  </a:t>
            </a:r>
            <a:r>
              <a:rPr b="0" lang="en" sz="1800">
                <a:solidFill>
                  <a:srgbClr val="FFFFFF"/>
                </a:solidFill>
                <a:latin typeface="Montserrat Medium"/>
                <a:ea typeface="Montserrat Medium"/>
                <a:cs typeface="Montserrat Medium"/>
                <a:sym typeface="Montserrat Medium"/>
              </a:rPr>
              <a:t>Then one of the twelve, called Judas Iscariot, went unto the chief priests, And said </a:t>
            </a:r>
            <a:r>
              <a:rPr b="0" i="1" lang="en" sz="1800">
                <a:solidFill>
                  <a:srgbClr val="FFFFFF"/>
                </a:solidFill>
                <a:latin typeface="Montserrat Medium"/>
                <a:ea typeface="Montserrat Medium"/>
                <a:cs typeface="Montserrat Medium"/>
                <a:sym typeface="Montserrat Medium"/>
              </a:rPr>
              <a:t>unto them</a:t>
            </a:r>
            <a:r>
              <a:rPr b="0" lang="en" sz="1800">
                <a:solidFill>
                  <a:srgbClr val="FFFFFF"/>
                </a:solidFill>
                <a:latin typeface="Montserrat Medium"/>
                <a:ea typeface="Montserrat Medium"/>
                <a:cs typeface="Montserrat Medium"/>
                <a:sym typeface="Montserrat Medium"/>
              </a:rPr>
              <a:t>, What will ye give me, and I will deliver him unto you? And they covenanted with him for thirty pieces of silver. And from that time he sought opportunity to betray him.</a:t>
            </a:r>
            <a:endParaRPr b="0" sz="1800">
              <a:solidFill>
                <a:srgbClr val="FFFFFF"/>
              </a:solidFill>
              <a:latin typeface="Montserrat Medium"/>
              <a:ea typeface="Montserrat Medium"/>
              <a:cs typeface="Montserrat Medium"/>
              <a:sym typeface="Montserrat Medium"/>
            </a:endParaRPr>
          </a:p>
          <a:p>
            <a:pPr indent="0" lvl="0" marL="0" rtl="0" algn="just">
              <a:lnSpc>
                <a:spcPct val="115000"/>
              </a:lnSpc>
              <a:spcBef>
                <a:spcPts val="1600"/>
              </a:spcBef>
              <a:spcAft>
                <a:spcPts val="1600"/>
              </a:spcAft>
              <a:buNone/>
            </a:pPr>
            <a:r>
              <a:t/>
            </a:r>
            <a:endParaRPr b="0" sz="1600">
              <a:solidFill>
                <a:srgbClr val="FFFFFF"/>
              </a:solidFill>
              <a:latin typeface="Montserrat Medium"/>
              <a:ea typeface="Montserrat Medium"/>
              <a:cs typeface="Montserrat Medium"/>
              <a:sym typeface="Montserrat Medium"/>
            </a:endParaRPr>
          </a:p>
        </p:txBody>
      </p:sp>
      <p:sp>
        <p:nvSpPr>
          <p:cNvPr id="120" name="Google Shape;120;p21"/>
          <p:cNvSpPr txBox="1"/>
          <p:nvPr>
            <p:ph idx="1" type="subTitle"/>
          </p:nvPr>
        </p:nvSpPr>
        <p:spPr>
          <a:xfrm>
            <a:off x="1129567" y="57154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 </a:t>
            </a:r>
            <a:r>
              <a:rPr lang="en" sz="3600">
                <a:solidFill>
                  <a:schemeClr val="dk2"/>
                </a:solidFill>
                <a:latin typeface="Montserrat"/>
                <a:ea typeface="Montserrat"/>
                <a:cs typeface="Montserrat"/>
                <a:sym typeface="Montserrat"/>
              </a:rPr>
              <a:t>                  </a:t>
            </a:r>
            <a:r>
              <a:rPr lang="en">
                <a:solidFill>
                  <a:schemeClr val="dk2"/>
                </a:solidFill>
                <a:latin typeface="Montserrat"/>
                <a:ea typeface="Montserrat"/>
                <a:cs typeface="Montserrat"/>
                <a:sym typeface="Montserrat"/>
              </a:rPr>
              <a:t>     </a:t>
            </a:r>
            <a:endParaRPr>
              <a:solidFill>
                <a:schemeClr val="dk2"/>
              </a:solidFill>
              <a:latin typeface="Montserrat"/>
              <a:ea typeface="Montserrat"/>
              <a:cs typeface="Montserrat"/>
              <a:sym typeface="Montserrat"/>
            </a:endParaRPr>
          </a:p>
          <a:p>
            <a:pPr indent="0" lvl="0" marL="0" rtl="0" algn="r">
              <a:spcBef>
                <a:spcPts val="0"/>
              </a:spcBef>
              <a:spcAft>
                <a:spcPts val="0"/>
              </a:spcAft>
              <a:buNone/>
            </a:pPr>
            <a:r>
              <a:rPr lang="en">
                <a:solidFill>
                  <a:schemeClr val="dk2"/>
                </a:solidFill>
                <a:latin typeface="Montserrat"/>
                <a:ea typeface="Montserrat"/>
                <a:cs typeface="Montserrat"/>
                <a:sym typeface="Montserrat"/>
              </a:rPr>
              <a:t>         </a:t>
            </a:r>
            <a:endParaRPr sz="2400">
              <a:solidFill>
                <a:schemeClr val="dk2"/>
              </a:solidFill>
              <a:latin typeface="Montserrat SemiBold"/>
              <a:ea typeface="Montserrat SemiBold"/>
              <a:cs typeface="Montserrat SemiBold"/>
              <a:sym typeface="Montserrat SemiBold"/>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